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48" r:id="rId1"/>
    <p:sldMasterId id="2147483650" r:id="rId2"/>
  </p:sldMasterIdLst>
  <p:notesMasterIdLst>
    <p:notesMasterId r:id="rId50"/>
  </p:notesMasterIdLst>
  <p:sldIdLst>
    <p:sldId id="257" r:id="rId3"/>
    <p:sldId id="356" r:id="rId4"/>
    <p:sldId id="358" r:id="rId5"/>
    <p:sldId id="315" r:id="rId6"/>
    <p:sldId id="260" r:id="rId7"/>
    <p:sldId id="258" r:id="rId8"/>
    <p:sldId id="316" r:id="rId9"/>
    <p:sldId id="317" r:id="rId10"/>
    <p:sldId id="318" r:id="rId11"/>
    <p:sldId id="319" r:id="rId12"/>
    <p:sldId id="320" r:id="rId13"/>
    <p:sldId id="321" r:id="rId14"/>
    <p:sldId id="357" r:id="rId15"/>
    <p:sldId id="323" r:id="rId16"/>
    <p:sldId id="324" r:id="rId17"/>
    <p:sldId id="325" r:id="rId18"/>
    <p:sldId id="310" r:id="rId19"/>
    <p:sldId id="326" r:id="rId20"/>
    <p:sldId id="327" r:id="rId21"/>
    <p:sldId id="328" r:id="rId22"/>
    <p:sldId id="352" r:id="rId23"/>
    <p:sldId id="272" r:id="rId24"/>
    <p:sldId id="329" r:id="rId25"/>
    <p:sldId id="330" r:id="rId26"/>
    <p:sldId id="331" r:id="rId27"/>
    <p:sldId id="332" r:id="rId28"/>
    <p:sldId id="333" r:id="rId29"/>
    <p:sldId id="334" r:id="rId30"/>
    <p:sldId id="336" r:id="rId31"/>
    <p:sldId id="335" r:id="rId32"/>
    <p:sldId id="337" r:id="rId33"/>
    <p:sldId id="338" r:id="rId34"/>
    <p:sldId id="339" r:id="rId35"/>
    <p:sldId id="361" r:id="rId36"/>
    <p:sldId id="340" r:id="rId37"/>
    <p:sldId id="364" r:id="rId38"/>
    <p:sldId id="342" r:id="rId39"/>
    <p:sldId id="343" r:id="rId40"/>
    <p:sldId id="344" r:id="rId41"/>
    <p:sldId id="363" r:id="rId42"/>
    <p:sldId id="288" r:id="rId43"/>
    <p:sldId id="359" r:id="rId44"/>
    <p:sldId id="350" r:id="rId45"/>
    <p:sldId id="305" r:id="rId46"/>
    <p:sldId id="351" r:id="rId47"/>
    <p:sldId id="365" r:id="rId48"/>
    <p:sldId id="301" r:id="rId49"/>
  </p:sldIdLst>
  <p:sldSz cx="12192000" cy="6858000"/>
  <p:notesSz cx="7102475" cy="9388475"/>
  <p:embeddedFontLst>
    <p:embeddedFont>
      <p:font typeface="Calibri" panose="020F0502020204030204" pitchFamily="34" charset="0"/>
      <p:regular r:id="rId51"/>
      <p:bold r:id="rId52"/>
      <p:italic r:id="rId53"/>
      <p:boldItalic r:id="rId54"/>
    </p:embeddedFont>
    <p:embeddedFont>
      <p:font typeface="Roboto" panose="020000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3225">
          <p15:clr>
            <a:srgbClr val="A4A3A4"/>
          </p15:clr>
        </p15:guide>
        <p15:guide id="4" pos="2382">
          <p15:clr>
            <a:srgbClr val="A4A3A4"/>
          </p15:clr>
        </p15:guide>
        <p15:guide id="5" orient="horz" pos="2178">
          <p15:clr>
            <a:srgbClr val="A4A3A4"/>
          </p15:clr>
        </p15:guide>
        <p15:guide id="6" pos="3920">
          <p15:clr>
            <a:srgbClr val="A4A3A4"/>
          </p15:clr>
        </p15:guide>
        <p15:guide id="7" orient="horz" pos="2176">
          <p15:clr>
            <a:srgbClr val="A4A3A4"/>
          </p15:clr>
        </p15:guide>
        <p15:guide id="8" orient="horz" pos="3058">
          <p15:clr>
            <a:srgbClr val="A4A3A4"/>
          </p15:clr>
        </p15:guide>
        <p15:guide id="9" orient="horz" pos="2162">
          <p15:clr>
            <a:srgbClr val="A4A3A4"/>
          </p15:clr>
        </p15:guide>
        <p15:guide id="10" pos="3871">
          <p15:clr>
            <a:srgbClr val="A4A3A4"/>
          </p15:clr>
        </p15:guide>
        <p15:guide id="11" orient="horz" pos="1882">
          <p15:clr>
            <a:srgbClr val="A4A3A4"/>
          </p15:clr>
        </p15:guide>
        <p15:guide id="12" orient="horz" pos="3605">
          <p15:clr>
            <a:srgbClr val="A4A3A4"/>
          </p15:clr>
        </p15:guide>
        <p15:guide id="13" orient="horz" pos="2154">
          <p15:clr>
            <a:srgbClr val="A4A3A4"/>
          </p15:clr>
        </p15:guide>
        <p15:guide id="14" pos="3854">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2" roundtripDataSignature="AMtx7mizNhUHuqUN1fkZjkTNk42pk50sZ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0A8"/>
    <a:srgbClr val="B22A91"/>
    <a:srgbClr val="7CBAD3"/>
    <a:srgbClr val="236EBE"/>
    <a:srgbClr val="4AAF8A"/>
    <a:srgbClr val="90D164"/>
    <a:srgbClr val="2F768A"/>
    <a:srgbClr val="98699D"/>
    <a:srgbClr val="788DBF"/>
    <a:srgbClr val="6EAAA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ADD608-2F9C-4547-99A2-82FBF3F4A3E6}">
  <a:tblStyle styleId="{28ADD608-2F9C-4547-99A2-82FBF3F4A3E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F8FF"/>
          </a:solidFill>
        </a:fill>
      </a:tcStyle>
    </a:wholeTbl>
    <a:band1H>
      <a:tcTxStyle b="off" i="off"/>
      <a:tcStyle>
        <a:tcBdr/>
        <a:fill>
          <a:solidFill>
            <a:srgbClr val="D7F0FF"/>
          </a:solidFill>
        </a:fill>
      </a:tcStyle>
    </a:band1H>
    <a:band2H>
      <a:tcTxStyle b="off" i="off"/>
      <a:tcStyle>
        <a:tcBdr/>
      </a:tcStyle>
    </a:band2H>
    <a:band1V>
      <a:tcTxStyle b="off" i="off"/>
      <a:tcStyle>
        <a:tcBdr/>
        <a:fill>
          <a:solidFill>
            <a:srgbClr val="D7F0F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5" autoAdjust="0"/>
    <p:restoredTop sz="86457" autoAdjust="0"/>
  </p:normalViewPr>
  <p:slideViewPr>
    <p:cSldViewPr snapToGrid="0">
      <p:cViewPr varScale="1">
        <p:scale>
          <a:sx n="80" d="100"/>
          <a:sy n="80" d="100"/>
        </p:scale>
        <p:origin x="186" y="126"/>
      </p:cViewPr>
      <p:guideLst>
        <p:guide orient="horz" pos="2160"/>
        <p:guide pos="3840"/>
        <p:guide orient="horz" pos="3225"/>
        <p:guide pos="2382"/>
        <p:guide orient="horz" pos="2178"/>
        <p:guide pos="3920"/>
        <p:guide orient="horz" pos="2176"/>
        <p:guide orient="horz" pos="3058"/>
        <p:guide orient="horz" pos="2162"/>
        <p:guide pos="3871"/>
        <p:guide orient="horz" pos="1882"/>
        <p:guide orient="horz" pos="3605"/>
        <p:guide orient="horz" pos="2154"/>
        <p:guide pos="3854"/>
      </p:guideLst>
    </p:cSldViewPr>
  </p:slideViewPr>
  <p:outlineViewPr>
    <p:cViewPr>
      <p:scale>
        <a:sx n="33" d="100"/>
        <a:sy n="33" d="100"/>
      </p:scale>
      <p:origin x="0" y="-137070"/>
    </p:cViewPr>
  </p:outlineViewPr>
  <p:notesTextViewPr>
    <p:cViewPr>
      <p:scale>
        <a:sx n="1" d="1"/>
        <a:sy n="1" d="1"/>
      </p:scale>
      <p:origin x="0" y="0"/>
    </p:cViewPr>
  </p:notesTextViewPr>
  <p:sorterViewPr>
    <p:cViewPr>
      <p:scale>
        <a:sx n="100" d="100"/>
        <a:sy n="100" d="100"/>
      </p:scale>
      <p:origin x="0" y="-4104"/>
    </p:cViewPr>
  </p:sorterViewPr>
  <p:notesViewPr>
    <p:cSldViewPr snapToGrid="0">
      <p:cViewPr varScale="1">
        <p:scale>
          <a:sx n="100" d="100"/>
          <a:sy n="100" d="100"/>
        </p:scale>
        <p:origin x="0" y="0"/>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84"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87" Type="http://schemas.openxmlformats.org/officeDocument/2006/relationships/tableStyles" Target="tableStyles.xml"/><Relationship Id="rId5" Type="http://schemas.openxmlformats.org/officeDocument/2006/relationships/slide" Target="slides/slide3.xml"/><Relationship Id="rId82" Type="http://customschemas.google.com/relationships/presentationmetadata" Target="meta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1.fntdata"/><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69424"/>
          </a:xfrm>
          <a:prstGeom prst="rect">
            <a:avLst/>
          </a:prstGeom>
          <a:noFill/>
          <a:ln>
            <a:noFill/>
          </a:ln>
        </p:spPr>
        <p:txBody>
          <a:bodyPr spcFirstLastPara="1" wrap="square" lIns="94180" tIns="47077" rIns="94180" bIns="47077"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panose="02000000000000000000" pitchFamily="2" charset="0"/>
                <a:ea typeface="Roboto" panose="02000000000000000000" pitchFamily="2"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4023092" y="0"/>
            <a:ext cx="3077739" cy="469424"/>
          </a:xfrm>
          <a:prstGeom prst="rect">
            <a:avLst/>
          </a:prstGeom>
          <a:noFill/>
          <a:ln>
            <a:noFill/>
          </a:ln>
        </p:spPr>
        <p:txBody>
          <a:bodyPr spcFirstLastPara="1" wrap="square" lIns="94180" tIns="47077" rIns="94180" bIns="47077"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panose="02000000000000000000" pitchFamily="2" charset="0"/>
                <a:ea typeface="Roboto" panose="02000000000000000000" pitchFamily="2"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459527"/>
            <a:ext cx="5681980" cy="4224814"/>
          </a:xfrm>
          <a:prstGeom prst="rect">
            <a:avLst/>
          </a:prstGeom>
          <a:noFill/>
          <a:ln>
            <a:noFill/>
          </a:ln>
        </p:spPr>
        <p:txBody>
          <a:bodyPr spcFirstLastPara="1" wrap="square" lIns="94180" tIns="47077" rIns="94180" bIns="47077"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917422"/>
            <a:ext cx="3077739" cy="469424"/>
          </a:xfrm>
          <a:prstGeom prst="rect">
            <a:avLst/>
          </a:prstGeom>
          <a:noFill/>
          <a:ln>
            <a:noFill/>
          </a:ln>
        </p:spPr>
        <p:txBody>
          <a:bodyPr spcFirstLastPara="1" wrap="square" lIns="94180" tIns="47077" rIns="94180" bIns="47077"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panose="02000000000000000000" pitchFamily="2" charset="0"/>
                <a:ea typeface="Roboto" panose="02000000000000000000" pitchFamily="2"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4023092" y="8917422"/>
            <a:ext cx="3077739" cy="469424"/>
          </a:xfrm>
          <a:prstGeom prst="rect">
            <a:avLst/>
          </a:prstGeom>
          <a:noFill/>
          <a:ln>
            <a:noFill/>
          </a:ln>
        </p:spPr>
        <p:txBody>
          <a:bodyPr spcFirstLastPara="1" wrap="square" lIns="94180" tIns="47077" rIns="94180" bIns="47077" anchor="b" anchorCtr="0">
            <a:noAutofit/>
          </a:bodyPr>
          <a:lstStyle>
            <a:lvl1pPr>
              <a:defRPr>
                <a:latin typeface="Roboto" panose="02000000000000000000" pitchFamily="2" charset="0"/>
                <a:ea typeface="Roboto" panose="02000000000000000000" pitchFamily="2" charset="0"/>
              </a:defRPr>
            </a:lvl1pPr>
          </a:lstStyle>
          <a:p>
            <a:pPr algn="r">
              <a:buSzPts val="1200"/>
            </a:pPr>
            <a:fld id="{00000000-1234-1234-1234-123412341234}" type="slidenum">
              <a:rPr lang="en-US" sz="1200" smtClean="0">
                <a:solidFill>
                  <a:schemeClr val="dk1"/>
                </a:solidFill>
                <a:cs typeface="Calibri"/>
                <a:sym typeface="Calibri"/>
              </a:rPr>
              <a:pPr algn="r">
                <a:buSzPts val="1200"/>
              </a:pPr>
              <a:t>‹#›</a:t>
            </a:fld>
            <a:endParaRPr lang="en-US" sz="1200" dirty="0">
              <a:solidFill>
                <a:schemeClr val="dk1"/>
              </a:solidFill>
              <a:cs typeface="Calibri"/>
              <a:sym typeface="Calibri"/>
            </a:endParaRPr>
          </a:p>
        </p:txBody>
      </p:sp>
    </p:spTree>
    <p:extLst>
      <p:ext uri="{BB962C8B-B14F-4D97-AF65-F5344CB8AC3E}">
        <p14:creationId xmlns:p14="http://schemas.microsoft.com/office/powerpoint/2010/main" val="42244850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62e53025f_0_0: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b62e53025f_0_0:notes"/>
          <p:cNvSpPr txBox="1">
            <a:spLocks noGrp="1"/>
          </p:cNvSpPr>
          <p:nvPr>
            <p:ph type="body" idx="1"/>
          </p:nvPr>
        </p:nvSpPr>
        <p:spPr>
          <a:xfrm>
            <a:off x="710247" y="4459525"/>
            <a:ext cx="5681922" cy="4224873"/>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119" name="Google Shape;119;gb62e53025f_0_0:notes"/>
          <p:cNvSpPr txBox="1">
            <a:spLocks noGrp="1"/>
          </p:cNvSpPr>
          <p:nvPr>
            <p:ph type="sldNum" idx="12"/>
          </p:nvPr>
        </p:nvSpPr>
        <p:spPr>
          <a:xfrm>
            <a:off x="4023093" y="8917423"/>
            <a:ext cx="3077623" cy="469365"/>
          </a:xfrm>
          <a:prstGeom prst="rect">
            <a:avLst/>
          </a:prstGeom>
          <a:noFill/>
          <a:ln>
            <a:noFill/>
          </a:ln>
        </p:spPr>
        <p:txBody>
          <a:bodyPr spcFirstLastPara="1" wrap="square" lIns="94180" tIns="47077" rIns="94180" bIns="47077" anchor="b" anchorCtr="0">
            <a:noAutofit/>
          </a:bodyPr>
          <a:lstStyle/>
          <a:p>
            <a:pPr algn="r">
              <a:buSzPts val="1400"/>
            </a:pPr>
            <a:fld id="{00000000-1234-1234-1234-123412341234}" type="slidenum">
              <a:rPr lang="en-US">
                <a:latin typeface="Roboto" panose="02000000000000000000" pitchFamily="2" charset="0"/>
                <a:ea typeface="Roboto" panose="02000000000000000000" pitchFamily="2" charset="0"/>
              </a:rPr>
              <a:pPr algn="r">
                <a:buSzPts val="1400"/>
              </a:pPr>
              <a:t>1</a:t>
            </a:fld>
            <a:endParaRPr dirty="0">
              <a:latin typeface="Roboto" panose="02000000000000000000" pitchFamily="2" charset="0"/>
              <a:ea typeface="Roboto" panose="02000000000000000000" pitchFamily="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3:notes"/>
          <p:cNvSpPr txBox="1">
            <a:spLocks noGrp="1"/>
          </p:cNvSpPr>
          <p:nvPr>
            <p:ph type="body" idx="1"/>
          </p:nvPr>
        </p:nvSpPr>
        <p:spPr>
          <a:xfrm>
            <a:off x="731520" y="4560570"/>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dirty="0">
              <a:latin typeface="Roboto" panose="02000000000000000000" pitchFamily="2" charset="0"/>
              <a:ea typeface="Roboto" panose="02000000000000000000" pitchFamily="2" charset="0"/>
            </a:endParaRPr>
          </a:p>
        </p:txBody>
      </p:sp>
      <p:sp>
        <p:nvSpPr>
          <p:cNvPr id="359" name="Google Shape;359;p3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3:notes"/>
          <p:cNvSpPr txBox="1">
            <a:spLocks noGrp="1"/>
          </p:cNvSpPr>
          <p:nvPr>
            <p:ph type="body" idx="1"/>
          </p:nvPr>
        </p:nvSpPr>
        <p:spPr>
          <a:xfrm>
            <a:off x="710248" y="4459527"/>
            <a:ext cx="5681980" cy="4224814"/>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359" name="Google Shape;359;p33: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2252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710248" y="4459527"/>
            <a:ext cx="5681980" cy="4224814"/>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235" name="Google Shape;235;p1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62e53025f_0_6:notes"/>
          <p:cNvSpPr txBox="1">
            <a:spLocks noGrp="1"/>
          </p:cNvSpPr>
          <p:nvPr>
            <p:ph type="body" idx="1"/>
          </p:nvPr>
        </p:nvSpPr>
        <p:spPr>
          <a:xfrm>
            <a:off x="710247" y="4459525"/>
            <a:ext cx="5681922" cy="4224873"/>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125" name="Google Shape;125;gb62e53025f_0_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4433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27</a:t>
            </a:fld>
            <a:endParaRPr lang="en-US" sz="1200" dirty="0">
              <a:solidFill>
                <a:schemeClr val="dk1"/>
              </a:solidFill>
              <a:cs typeface="Calibri"/>
              <a:sym typeface="Calibri"/>
            </a:endParaRPr>
          </a:p>
        </p:txBody>
      </p:sp>
    </p:spTree>
    <p:extLst>
      <p:ext uri="{BB962C8B-B14F-4D97-AF65-F5344CB8AC3E}">
        <p14:creationId xmlns:p14="http://schemas.microsoft.com/office/powerpoint/2010/main" val="494163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28</a:t>
            </a:fld>
            <a:endParaRPr lang="en-US" sz="1200" dirty="0">
              <a:solidFill>
                <a:schemeClr val="dk1"/>
              </a:solidFill>
              <a:cs typeface="Calibri"/>
              <a:sym typeface="Calibri"/>
            </a:endParaRPr>
          </a:p>
        </p:txBody>
      </p:sp>
    </p:spTree>
    <p:extLst>
      <p:ext uri="{BB962C8B-B14F-4D97-AF65-F5344CB8AC3E}">
        <p14:creationId xmlns:p14="http://schemas.microsoft.com/office/powerpoint/2010/main" val="414402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30</a:t>
            </a:fld>
            <a:endParaRPr lang="en-US" sz="1200" dirty="0">
              <a:solidFill>
                <a:schemeClr val="dk1"/>
              </a:solidFill>
              <a:cs typeface="Calibri"/>
              <a:sym typeface="Calibri"/>
            </a:endParaRPr>
          </a:p>
        </p:txBody>
      </p:sp>
    </p:spTree>
    <p:extLst>
      <p:ext uri="{BB962C8B-B14F-4D97-AF65-F5344CB8AC3E}">
        <p14:creationId xmlns:p14="http://schemas.microsoft.com/office/powerpoint/2010/main" val="1646965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710248" y="4459527"/>
            <a:ext cx="5681980" cy="4224814"/>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290" name="Google Shape;290;p2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710248" y="4459527"/>
            <a:ext cx="5681980" cy="4224814"/>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290" name="Google Shape;290;p2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1309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62e53025f_0_6:notes"/>
          <p:cNvSpPr txBox="1">
            <a:spLocks noGrp="1"/>
          </p:cNvSpPr>
          <p:nvPr>
            <p:ph type="body" idx="1"/>
          </p:nvPr>
        </p:nvSpPr>
        <p:spPr>
          <a:xfrm>
            <a:off x="710247" y="4459525"/>
            <a:ext cx="5681922" cy="4224873"/>
          </a:xfrm>
          <a:prstGeom prst="rect">
            <a:avLst/>
          </a:prstGeom>
          <a:noFill/>
          <a:ln>
            <a:noFill/>
          </a:ln>
        </p:spPr>
        <p:txBody>
          <a:bodyPr spcFirstLastPara="1" wrap="square" lIns="94180" tIns="47077" rIns="94180" bIns="47077" anchor="t" anchorCtr="0">
            <a:noAutofit/>
          </a:bodyPr>
          <a:lstStyle/>
          <a:p>
            <a:pPr marL="0" indent="0"/>
            <a:endParaRPr dirty="0"/>
          </a:p>
        </p:txBody>
      </p:sp>
      <p:sp>
        <p:nvSpPr>
          <p:cNvPr id="125" name="Google Shape;125;gb62e53025f_0_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937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62e53025f_0_6:notes"/>
          <p:cNvSpPr txBox="1">
            <a:spLocks noGrp="1"/>
          </p:cNvSpPr>
          <p:nvPr>
            <p:ph type="body" idx="1"/>
          </p:nvPr>
        </p:nvSpPr>
        <p:spPr>
          <a:xfrm>
            <a:off x="710247" y="4459525"/>
            <a:ext cx="5681922" cy="4224873"/>
          </a:xfrm>
          <a:prstGeom prst="rect">
            <a:avLst/>
          </a:prstGeom>
          <a:noFill/>
          <a:ln>
            <a:noFill/>
          </a:ln>
        </p:spPr>
        <p:txBody>
          <a:bodyPr spcFirstLastPara="1" wrap="square" lIns="94180" tIns="47077" rIns="94180" bIns="47077" anchor="t" anchorCtr="0">
            <a:noAutofit/>
          </a:bodyPr>
          <a:lstStyle/>
          <a:p>
            <a:pPr marL="0" indent="0"/>
            <a:endParaRPr dirty="0"/>
          </a:p>
        </p:txBody>
      </p:sp>
      <p:sp>
        <p:nvSpPr>
          <p:cNvPr id="125" name="Google Shape;125;gb62e53025f_0_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710248" y="4459527"/>
            <a:ext cx="5681980" cy="4224814"/>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235" name="Google Shape;235;p1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4142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710248" y="4459527"/>
            <a:ext cx="5681980" cy="4224814"/>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290" name="Google Shape;290;p2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2614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8:notes"/>
          <p:cNvSpPr txBox="1">
            <a:spLocks noGrp="1"/>
          </p:cNvSpPr>
          <p:nvPr>
            <p:ph type="body" idx="1"/>
          </p:nvPr>
        </p:nvSpPr>
        <p:spPr>
          <a:xfrm>
            <a:off x="710248" y="4459527"/>
            <a:ext cx="5681980" cy="4224814"/>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392" name="Google Shape;392;p3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710248" y="4459527"/>
            <a:ext cx="5681980" cy="4224814"/>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290" name="Google Shape;290;p2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241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62e53025f_0_6:notes"/>
          <p:cNvSpPr txBox="1">
            <a:spLocks noGrp="1"/>
          </p:cNvSpPr>
          <p:nvPr>
            <p:ph type="body" idx="1"/>
          </p:nvPr>
        </p:nvSpPr>
        <p:spPr>
          <a:xfrm>
            <a:off x="710247" y="4459525"/>
            <a:ext cx="5681922" cy="4224873"/>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125" name="Google Shape;125;gb62e53025f_0_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0992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62e53025f_0_6:notes"/>
          <p:cNvSpPr txBox="1">
            <a:spLocks noGrp="1"/>
          </p:cNvSpPr>
          <p:nvPr>
            <p:ph type="body" idx="1"/>
          </p:nvPr>
        </p:nvSpPr>
        <p:spPr>
          <a:xfrm>
            <a:off x="710247" y="4459525"/>
            <a:ext cx="5681922" cy="4224873"/>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125" name="Google Shape;125;gb62e53025f_0_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9891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50:notes"/>
          <p:cNvSpPr txBox="1">
            <a:spLocks noGrp="1"/>
          </p:cNvSpPr>
          <p:nvPr>
            <p:ph type="body" idx="1"/>
          </p:nvPr>
        </p:nvSpPr>
        <p:spPr>
          <a:xfrm>
            <a:off x="710248" y="4459527"/>
            <a:ext cx="5681980" cy="4224814"/>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499" name="Google Shape;499;p50: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710248" y="4459527"/>
            <a:ext cx="5681980" cy="4224814"/>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140" name="Google Shape;140;p3:notes"/>
          <p:cNvSpPr txBox="1">
            <a:spLocks noGrp="1"/>
          </p:cNvSpPr>
          <p:nvPr>
            <p:ph type="sldNum" idx="12"/>
          </p:nvPr>
        </p:nvSpPr>
        <p:spPr>
          <a:xfrm>
            <a:off x="4023092" y="8917422"/>
            <a:ext cx="3077739" cy="469424"/>
          </a:xfrm>
          <a:prstGeom prst="rect">
            <a:avLst/>
          </a:prstGeom>
          <a:noFill/>
          <a:ln>
            <a:noFill/>
          </a:ln>
        </p:spPr>
        <p:txBody>
          <a:bodyPr spcFirstLastPara="1" wrap="square" lIns="94180" tIns="47077" rIns="94180" bIns="47077" anchor="b" anchorCtr="0">
            <a:noAutofit/>
          </a:bodyPr>
          <a:lstStyle/>
          <a:p>
            <a:pPr algn="r">
              <a:buSzPts val="1400"/>
            </a:pPr>
            <a:fld id="{00000000-1234-1234-1234-123412341234}" type="slidenum">
              <a:rPr lang="en-US">
                <a:latin typeface="Roboto" panose="02000000000000000000" pitchFamily="2" charset="0"/>
                <a:ea typeface="Roboto" panose="02000000000000000000" pitchFamily="2" charset="0"/>
              </a:rPr>
              <a:pPr algn="r">
                <a:buSzPts val="1400"/>
              </a:pPr>
              <a:t>5</a:t>
            </a:fld>
            <a:endParaRPr dirty="0">
              <a:latin typeface="Roboto" panose="02000000000000000000" pitchFamily="2" charset="0"/>
              <a:ea typeface="Roboto" panose="02000000000000000000" pitchFamily="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62e53025f_0_6:notes"/>
          <p:cNvSpPr txBox="1">
            <a:spLocks noGrp="1"/>
          </p:cNvSpPr>
          <p:nvPr>
            <p:ph type="body" idx="1"/>
          </p:nvPr>
        </p:nvSpPr>
        <p:spPr>
          <a:xfrm>
            <a:off x="710247" y="4459525"/>
            <a:ext cx="5681922" cy="4224873"/>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125" name="Google Shape;125;gb62e53025f_0_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62e53025f_0_6:notes"/>
          <p:cNvSpPr txBox="1">
            <a:spLocks noGrp="1"/>
          </p:cNvSpPr>
          <p:nvPr>
            <p:ph type="body" idx="1"/>
          </p:nvPr>
        </p:nvSpPr>
        <p:spPr>
          <a:xfrm>
            <a:off x="710247" y="4459525"/>
            <a:ext cx="5681922" cy="4224873"/>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125" name="Google Shape;125;gb62e53025f_0_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392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62e53025f_0_6:notes"/>
          <p:cNvSpPr txBox="1">
            <a:spLocks noGrp="1"/>
          </p:cNvSpPr>
          <p:nvPr>
            <p:ph type="body" idx="1"/>
          </p:nvPr>
        </p:nvSpPr>
        <p:spPr>
          <a:xfrm>
            <a:off x="710247" y="4459525"/>
            <a:ext cx="5681922" cy="4224873"/>
          </a:xfrm>
          <a:prstGeom prst="rect">
            <a:avLst/>
          </a:prstGeom>
          <a:noFill/>
          <a:ln>
            <a:noFill/>
          </a:ln>
        </p:spPr>
        <p:txBody>
          <a:bodyPr spcFirstLastPara="1" wrap="square" lIns="94180" tIns="47077" rIns="94180" bIns="47077" anchor="t" anchorCtr="0">
            <a:noAutofit/>
          </a:bodyPr>
          <a:lstStyle/>
          <a:p>
            <a:pPr marL="0" indent="0"/>
            <a:endParaRPr dirty="0">
              <a:latin typeface="Roboto" panose="02000000000000000000" pitchFamily="2" charset="0"/>
              <a:ea typeface="Roboto" panose="02000000000000000000" pitchFamily="2" charset="0"/>
            </a:endParaRPr>
          </a:p>
        </p:txBody>
      </p:sp>
      <p:sp>
        <p:nvSpPr>
          <p:cNvPr id="125" name="Google Shape;125;gb62e53025f_0_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090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5:notes"/>
          <p:cNvSpPr txBox="1">
            <a:spLocks noGrp="1"/>
          </p:cNvSpPr>
          <p:nvPr>
            <p:ph type="body" idx="1"/>
          </p:nvPr>
        </p:nvSpPr>
        <p:spPr>
          <a:xfrm>
            <a:off x="710248" y="4459527"/>
            <a:ext cx="5681980" cy="4224814"/>
          </a:xfrm>
          <a:prstGeom prst="rect">
            <a:avLst/>
          </a:prstGeom>
          <a:noFill/>
          <a:ln>
            <a:noFill/>
          </a:ln>
        </p:spPr>
        <p:txBody>
          <a:bodyPr spcFirstLastPara="1" wrap="square" lIns="94180" tIns="47077" rIns="94180" bIns="47077" anchor="t" anchorCtr="0">
            <a:noAutofit/>
          </a:bodyPr>
          <a:lstStyle/>
          <a:p>
            <a:pPr marL="0" indent="0"/>
            <a:endParaRPr dirty="0"/>
          </a:p>
        </p:txBody>
      </p:sp>
      <p:sp>
        <p:nvSpPr>
          <p:cNvPr id="265" name="Google Shape;265;p25: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571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1:notes"/>
          <p:cNvSpPr txBox="1">
            <a:spLocks noGrp="1"/>
          </p:cNvSpPr>
          <p:nvPr>
            <p:ph type="body" idx="1"/>
          </p:nvPr>
        </p:nvSpPr>
        <p:spPr>
          <a:xfrm>
            <a:off x="731520" y="4560570"/>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dirty="0">
              <a:latin typeface="Roboto" panose="02000000000000000000" pitchFamily="2" charset="0"/>
              <a:ea typeface="Roboto" panose="02000000000000000000" pitchFamily="2" charset="0"/>
            </a:endParaRPr>
          </a:p>
        </p:txBody>
      </p:sp>
      <p:sp>
        <p:nvSpPr>
          <p:cNvPr id="339" name="Google Shape;339;p31:notes"/>
          <p:cNvSpPr txBox="1">
            <a:spLocks noGrp="1"/>
          </p:cNvSpPr>
          <p:nvPr>
            <p:ph type="sldNum" idx="12"/>
          </p:nvPr>
        </p:nvSpPr>
        <p:spPr>
          <a:xfrm>
            <a:off x="4143587" y="9119474"/>
            <a:ext cx="3169920" cy="48006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Roboto" panose="02000000000000000000" pitchFamily="2" charset="0"/>
                <a:ea typeface="Roboto" panose="02000000000000000000" pitchFamily="2" charset="0"/>
              </a:rPr>
              <a:t>18</a:t>
            </a:fld>
            <a:endParaRPr dirty="0">
              <a:latin typeface="Roboto" panose="02000000000000000000" pitchFamily="2" charset="0"/>
              <a:ea typeface="Roboto" panose="02000000000000000000" pitchFamily="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2:notes"/>
          <p:cNvSpPr txBox="1">
            <a:spLocks noGrp="1"/>
          </p:cNvSpPr>
          <p:nvPr>
            <p:ph type="body" idx="1"/>
          </p:nvPr>
        </p:nvSpPr>
        <p:spPr>
          <a:xfrm>
            <a:off x="731520" y="4560570"/>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dirty="0">
              <a:latin typeface="Roboto" panose="02000000000000000000" pitchFamily="2" charset="0"/>
              <a:ea typeface="Roboto" panose="02000000000000000000" pitchFamily="2" charset="0"/>
            </a:endParaRPr>
          </a:p>
        </p:txBody>
      </p:sp>
      <p:sp>
        <p:nvSpPr>
          <p:cNvPr id="349" name="Google Shape;349;p3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
        <p:cNvGrpSpPr/>
        <p:nvPr/>
      </p:nvGrpSpPr>
      <p:grpSpPr>
        <a:xfrm>
          <a:off x="0" y="0"/>
          <a:ext cx="0" cy="0"/>
          <a:chOff x="0" y="0"/>
          <a:chExt cx="0" cy="0"/>
        </a:xfrm>
      </p:grpSpPr>
      <p:sp>
        <p:nvSpPr>
          <p:cNvPr id="14" name="Google Shape;14;p52"/>
          <p:cNvSpPr txBox="1">
            <a:spLocks noGrp="1"/>
          </p:cNvSpPr>
          <p:nvPr>
            <p:ph type="body" idx="1"/>
          </p:nvPr>
        </p:nvSpPr>
        <p:spPr>
          <a:xfrm>
            <a:off x="0" y="1066799"/>
            <a:ext cx="12192000" cy="513565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80"/>
              </a:spcBef>
              <a:spcAft>
                <a:spcPts val="0"/>
              </a:spcAft>
              <a:buClr>
                <a:srgbClr val="C00000"/>
              </a:buClr>
              <a:buSzPts val="5400"/>
              <a:buNone/>
              <a:defRPr sz="5400">
                <a:latin typeface="Roboto"/>
                <a:ea typeface="Roboto"/>
                <a:cs typeface="Roboto"/>
                <a:sym typeface="Roboto"/>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lvl="0"/>
            <a:r>
              <a:rPr lang="en-US"/>
              <a:t>Click to edit Master text styles</a:t>
            </a:r>
          </a:p>
        </p:txBody>
      </p:sp>
      <p:sp>
        <p:nvSpPr>
          <p:cNvPr id="15" name="Google Shape;15;p52"/>
          <p:cNvSpPr txBox="1">
            <a:spLocks noGrp="1"/>
          </p:cNvSpPr>
          <p:nvPr>
            <p:ph type="body" idx="2"/>
          </p:nvPr>
        </p:nvSpPr>
        <p:spPr>
          <a:xfrm>
            <a:off x="0" y="6202363"/>
            <a:ext cx="4038600" cy="655637"/>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00"/>
              </a:spcBef>
              <a:spcAft>
                <a:spcPts val="0"/>
              </a:spcAft>
              <a:buClr>
                <a:srgbClr val="C00000"/>
              </a:buClr>
              <a:buSzPts val="2000"/>
              <a:buNone/>
              <a:defRPr sz="2000">
                <a:latin typeface="Roboto"/>
                <a:ea typeface="Roboto"/>
                <a:cs typeface="Roboto"/>
                <a:sym typeface="Roboto"/>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Two Content">
  <p:cSld name="8_Two Content">
    <p:spTree>
      <p:nvGrpSpPr>
        <p:cNvPr id="1" name="Shape 78"/>
        <p:cNvGrpSpPr/>
        <p:nvPr/>
      </p:nvGrpSpPr>
      <p:grpSpPr>
        <a:xfrm>
          <a:off x="0" y="0"/>
          <a:ext cx="0" cy="0"/>
          <a:chOff x="0" y="0"/>
          <a:chExt cx="0" cy="0"/>
        </a:xfrm>
      </p:grpSpPr>
      <p:sp>
        <p:nvSpPr>
          <p:cNvPr id="79" name="Google Shape;79;p62"/>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4400"/>
              <a:buFont typeface="Roboto"/>
              <a:buNone/>
              <a:defRPr sz="4400" b="1" i="1"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62"/>
          <p:cNvSpPr>
            <a:spLocks noGrp="1"/>
          </p:cNvSpPr>
          <p:nvPr>
            <p:ph type="body" idx="1"/>
          </p:nvPr>
        </p:nvSpPr>
        <p:spPr>
          <a:xfrm>
            <a:off x="395514" y="1371600"/>
            <a:ext cx="5486400" cy="6096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rm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62"/>
          <p:cNvSpPr>
            <a:spLocks noGrp="1"/>
          </p:cNvSpPr>
          <p:nvPr>
            <p:ph type="body" idx="2"/>
          </p:nvPr>
        </p:nvSpPr>
        <p:spPr>
          <a:xfrm>
            <a:off x="6299200" y="1371601"/>
            <a:ext cx="5486400" cy="6096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rm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83" name="Google Shape;83;p62"/>
          <p:cNvCxnSpPr/>
          <p:nvPr/>
        </p:nvCxnSpPr>
        <p:spPr>
          <a:xfrm>
            <a:off x="228600" y="762000"/>
            <a:ext cx="11734800" cy="0"/>
          </a:xfrm>
          <a:prstGeom prst="straightConnector1">
            <a:avLst/>
          </a:prstGeom>
          <a:noFill/>
          <a:ln w="12700" cap="flat" cmpd="sng">
            <a:solidFill>
              <a:schemeClr val="dk1"/>
            </a:solidFill>
            <a:prstDash val="solid"/>
            <a:round/>
            <a:headEnd type="none" w="sm" len="sm"/>
            <a:tailEnd type="none" w="sm" len="sm"/>
          </a:ln>
        </p:spPr>
      </p:cxnSp>
      <p:cxnSp>
        <p:nvCxnSpPr>
          <p:cNvPr id="84" name="Google Shape;84;p62"/>
          <p:cNvCxnSpPr/>
          <p:nvPr/>
        </p:nvCxnSpPr>
        <p:spPr>
          <a:xfrm>
            <a:off x="6096000" y="1945662"/>
            <a:ext cx="0" cy="4403742"/>
          </a:xfrm>
          <a:prstGeom prst="straightConnector1">
            <a:avLst/>
          </a:prstGeom>
          <a:noFill/>
          <a:ln w="9525" cap="flat" cmpd="sng">
            <a:solidFill>
              <a:schemeClr val="dk1"/>
            </a:solidFill>
            <a:prstDash val="solid"/>
            <a:round/>
            <a:headEnd type="none" w="sm" len="sm"/>
            <a:tailEnd type="none" w="sm" len="sm"/>
          </a:ln>
        </p:spPr>
      </p:cxnSp>
      <p:sp>
        <p:nvSpPr>
          <p:cNvPr id="85" name="Google Shape;85;p62"/>
          <p:cNvSpPr>
            <a:spLocks noGrp="1"/>
          </p:cNvSpPr>
          <p:nvPr>
            <p:ph type="body" idx="3"/>
          </p:nvPr>
        </p:nvSpPr>
        <p:spPr>
          <a:xfrm>
            <a:off x="395514" y="2209800"/>
            <a:ext cx="5486400" cy="4267200"/>
          </a:xfrm>
          <a:prstGeom prst="roundRect">
            <a:avLst>
              <a:gd name="adj" fmla="val 0"/>
            </a:avLst>
          </a:prstGeom>
          <a:solidFill>
            <a:schemeClr val="lt1"/>
          </a:solidFill>
          <a:ln>
            <a:noFill/>
          </a:ln>
        </p:spPr>
        <p:txBody>
          <a:bodyPr spcFirstLastPara="1" wrap="square" lIns="91425" tIns="45700" rIns="91425" bIns="45700" anchor="t" anchorCtr="0">
            <a:norm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62"/>
          <p:cNvSpPr>
            <a:spLocks noGrp="1"/>
          </p:cNvSpPr>
          <p:nvPr>
            <p:ph type="body" idx="4"/>
          </p:nvPr>
        </p:nvSpPr>
        <p:spPr>
          <a:xfrm>
            <a:off x="6313716" y="2227943"/>
            <a:ext cx="5486400" cy="4267200"/>
          </a:xfrm>
          <a:prstGeom prst="roundRect">
            <a:avLst>
              <a:gd name="adj" fmla="val 0"/>
            </a:avLst>
          </a:prstGeom>
          <a:solidFill>
            <a:schemeClr val="lt1"/>
          </a:solidFill>
          <a:ln>
            <a:noFill/>
          </a:ln>
        </p:spPr>
        <p:txBody>
          <a:bodyPr spcFirstLastPara="1" wrap="square" lIns="91425" tIns="45700" rIns="91425" bIns="45700" anchor="t" anchorCtr="0">
            <a:norm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_Two Content">
  <p:cSld name="12_Two Content">
    <p:spTree>
      <p:nvGrpSpPr>
        <p:cNvPr id="1" name="Shape 87"/>
        <p:cNvGrpSpPr/>
        <p:nvPr/>
      </p:nvGrpSpPr>
      <p:grpSpPr>
        <a:xfrm>
          <a:off x="0" y="0"/>
          <a:ext cx="0" cy="0"/>
          <a:chOff x="0" y="0"/>
          <a:chExt cx="0" cy="0"/>
        </a:xfrm>
      </p:grpSpPr>
      <p:sp>
        <p:nvSpPr>
          <p:cNvPr id="89" name="Google Shape;89;p63"/>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4400"/>
              <a:buFont typeface="Roboto"/>
              <a:buNone/>
              <a:defRPr sz="4400" b="1" i="1"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90" name="Google Shape;90;p63"/>
          <p:cNvCxnSpPr/>
          <p:nvPr/>
        </p:nvCxnSpPr>
        <p:spPr>
          <a:xfrm>
            <a:off x="228600" y="762000"/>
            <a:ext cx="11734800" cy="0"/>
          </a:xfrm>
          <a:prstGeom prst="straightConnector1">
            <a:avLst/>
          </a:prstGeom>
          <a:noFill/>
          <a:ln w="12700" cap="flat" cmpd="sng">
            <a:solidFill>
              <a:schemeClr val="dk1"/>
            </a:solidFill>
            <a:prstDash val="solid"/>
            <a:round/>
            <a:headEnd type="none" w="sm" len="sm"/>
            <a:tailEnd type="none" w="sm" len="sm"/>
          </a:ln>
        </p:spPr>
      </p:cxnSp>
      <p:sp>
        <p:nvSpPr>
          <p:cNvPr id="91" name="Google Shape;91;p63"/>
          <p:cNvSpPr txBox="1">
            <a:spLocks noGrp="1"/>
          </p:cNvSpPr>
          <p:nvPr>
            <p:ph type="body" idx="1"/>
          </p:nvPr>
        </p:nvSpPr>
        <p:spPr>
          <a:xfrm>
            <a:off x="304800" y="1219200"/>
            <a:ext cx="3505200" cy="762000"/>
          </a:xfrm>
          <a:prstGeom prst="rect">
            <a:avLst/>
          </a:prstGeom>
          <a:solidFill>
            <a:srgbClr val="FEC1C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63"/>
          <p:cNvSpPr txBox="1">
            <a:spLocks noGrp="1"/>
          </p:cNvSpPr>
          <p:nvPr>
            <p:ph type="body" idx="2"/>
          </p:nvPr>
        </p:nvSpPr>
        <p:spPr>
          <a:xfrm>
            <a:off x="304800" y="1981200"/>
            <a:ext cx="3505200" cy="441960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182875" tIns="182875" rIns="91425" bIns="45700" anchor="t"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63"/>
          <p:cNvSpPr txBox="1">
            <a:spLocks noGrp="1"/>
          </p:cNvSpPr>
          <p:nvPr>
            <p:ph type="body" idx="3"/>
          </p:nvPr>
        </p:nvSpPr>
        <p:spPr>
          <a:xfrm>
            <a:off x="4419600" y="1219200"/>
            <a:ext cx="3505200" cy="762000"/>
          </a:xfrm>
          <a:prstGeom prst="rect">
            <a:avLst/>
          </a:prstGeom>
          <a:solidFill>
            <a:srgbClr val="FEC1C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63"/>
          <p:cNvSpPr txBox="1">
            <a:spLocks noGrp="1"/>
          </p:cNvSpPr>
          <p:nvPr>
            <p:ph type="body" idx="4"/>
          </p:nvPr>
        </p:nvSpPr>
        <p:spPr>
          <a:xfrm>
            <a:off x="4419600" y="1981200"/>
            <a:ext cx="3505200" cy="441960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182875" tIns="182875" rIns="91425" bIns="45700" anchor="t"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63"/>
          <p:cNvSpPr txBox="1">
            <a:spLocks noGrp="1"/>
          </p:cNvSpPr>
          <p:nvPr>
            <p:ph type="body" idx="5"/>
          </p:nvPr>
        </p:nvSpPr>
        <p:spPr>
          <a:xfrm>
            <a:off x="8363909" y="1219200"/>
            <a:ext cx="3505200" cy="762000"/>
          </a:xfrm>
          <a:prstGeom prst="rect">
            <a:avLst/>
          </a:prstGeom>
          <a:solidFill>
            <a:srgbClr val="FEC1C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63"/>
          <p:cNvSpPr txBox="1">
            <a:spLocks noGrp="1"/>
          </p:cNvSpPr>
          <p:nvPr>
            <p:ph type="body" idx="6"/>
          </p:nvPr>
        </p:nvSpPr>
        <p:spPr>
          <a:xfrm>
            <a:off x="8363909" y="1981200"/>
            <a:ext cx="3505200" cy="441960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182875" tIns="182875" rIns="91425" bIns="45700" anchor="t"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Two Content">
  <p:cSld name="10_Two Content">
    <p:spTree>
      <p:nvGrpSpPr>
        <p:cNvPr id="1" name="Shape 97"/>
        <p:cNvGrpSpPr/>
        <p:nvPr/>
      </p:nvGrpSpPr>
      <p:grpSpPr>
        <a:xfrm>
          <a:off x="0" y="0"/>
          <a:ext cx="0" cy="0"/>
          <a:chOff x="0" y="0"/>
          <a:chExt cx="0" cy="0"/>
        </a:xfrm>
      </p:grpSpPr>
      <p:sp>
        <p:nvSpPr>
          <p:cNvPr id="98" name="Google Shape;98;p64"/>
          <p:cNvSpPr>
            <a:spLocks noGrp="1"/>
          </p:cNvSpPr>
          <p:nvPr>
            <p:ph type="body" idx="1"/>
          </p:nvPr>
        </p:nvSpPr>
        <p:spPr>
          <a:xfrm>
            <a:off x="304800" y="14478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64"/>
          <p:cNvSpPr>
            <a:spLocks noGrp="1"/>
          </p:cNvSpPr>
          <p:nvPr>
            <p:ph type="body" idx="2"/>
          </p:nvPr>
        </p:nvSpPr>
        <p:spPr>
          <a:xfrm>
            <a:off x="304800" y="51054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64"/>
          <p:cNvSpPr>
            <a:spLocks noGrp="1"/>
          </p:cNvSpPr>
          <p:nvPr>
            <p:ph type="body" idx="3"/>
          </p:nvPr>
        </p:nvSpPr>
        <p:spPr>
          <a:xfrm>
            <a:off x="304800" y="38862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64"/>
          <p:cNvSpPr>
            <a:spLocks noGrp="1"/>
          </p:cNvSpPr>
          <p:nvPr>
            <p:ph type="body" idx="4"/>
          </p:nvPr>
        </p:nvSpPr>
        <p:spPr>
          <a:xfrm>
            <a:off x="304800" y="26670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64"/>
          <p:cNvSpPr>
            <a:spLocks noGrp="1"/>
          </p:cNvSpPr>
          <p:nvPr>
            <p:ph type="body" idx="5"/>
          </p:nvPr>
        </p:nvSpPr>
        <p:spPr>
          <a:xfrm>
            <a:off x="6400800" y="14478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64"/>
          <p:cNvSpPr>
            <a:spLocks noGrp="1"/>
          </p:cNvSpPr>
          <p:nvPr>
            <p:ph type="body" idx="6"/>
          </p:nvPr>
        </p:nvSpPr>
        <p:spPr>
          <a:xfrm>
            <a:off x="6400800" y="51054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64"/>
          <p:cNvSpPr>
            <a:spLocks noGrp="1"/>
          </p:cNvSpPr>
          <p:nvPr>
            <p:ph type="body" idx="7"/>
          </p:nvPr>
        </p:nvSpPr>
        <p:spPr>
          <a:xfrm>
            <a:off x="6400800" y="38862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64"/>
          <p:cNvSpPr>
            <a:spLocks noGrp="1"/>
          </p:cNvSpPr>
          <p:nvPr>
            <p:ph type="body" idx="8"/>
          </p:nvPr>
        </p:nvSpPr>
        <p:spPr>
          <a:xfrm>
            <a:off x="6400800" y="26670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64"/>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4400"/>
              <a:buFont typeface="Roboto"/>
              <a:buNone/>
              <a:defRPr sz="4400" b="1" i="1"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08" name="Google Shape;108;p64"/>
          <p:cNvCxnSpPr/>
          <p:nvPr/>
        </p:nvCxnSpPr>
        <p:spPr>
          <a:xfrm>
            <a:off x="228600" y="762000"/>
            <a:ext cx="11734800" cy="0"/>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wo Content">
  <p:cSld name="6_Two Content">
    <p:spTree>
      <p:nvGrpSpPr>
        <p:cNvPr id="1" name="Shape 20"/>
        <p:cNvGrpSpPr/>
        <p:nvPr/>
      </p:nvGrpSpPr>
      <p:grpSpPr>
        <a:xfrm>
          <a:off x="0" y="0"/>
          <a:ext cx="0" cy="0"/>
          <a:chOff x="0" y="0"/>
          <a:chExt cx="0" cy="0"/>
        </a:xfrm>
      </p:grpSpPr>
      <p:sp>
        <p:nvSpPr>
          <p:cNvPr id="21" name="Google Shape;21;p54"/>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4400"/>
              <a:buFont typeface="Roboto"/>
              <a:buNone/>
              <a:defRPr sz="4400" b="1" i="1"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3" name="Google Shape;23;p54"/>
          <p:cNvCxnSpPr/>
          <p:nvPr/>
        </p:nvCxnSpPr>
        <p:spPr>
          <a:xfrm>
            <a:off x="228600" y="762000"/>
            <a:ext cx="11734800" cy="0"/>
          </a:xfrm>
          <a:prstGeom prst="straightConnector1">
            <a:avLst/>
          </a:prstGeom>
          <a:noFill/>
          <a:ln w="12700" cap="flat" cmpd="sng">
            <a:solidFill>
              <a:schemeClr val="dk1"/>
            </a:solidFill>
            <a:prstDash val="solid"/>
            <a:round/>
            <a:headEnd type="none" w="sm" len="sm"/>
            <a:tailEnd type="none" w="sm" len="sm"/>
          </a:ln>
        </p:spPr>
      </p:cxnSp>
      <p:sp>
        <p:nvSpPr>
          <p:cNvPr id="24" name="Google Shape;24;p54"/>
          <p:cNvSpPr txBox="1">
            <a:spLocks noGrp="1"/>
          </p:cNvSpPr>
          <p:nvPr>
            <p:ph type="body" idx="1"/>
          </p:nvPr>
        </p:nvSpPr>
        <p:spPr>
          <a:xfrm>
            <a:off x="406400" y="1539240"/>
            <a:ext cx="5486400" cy="486156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25" name="Google Shape;25;p54"/>
          <p:cNvSpPr txBox="1">
            <a:spLocks noGrp="1"/>
          </p:cNvSpPr>
          <p:nvPr>
            <p:ph type="body" idx="2"/>
          </p:nvPr>
        </p:nvSpPr>
        <p:spPr>
          <a:xfrm>
            <a:off x="6299200" y="1539240"/>
            <a:ext cx="5486400" cy="486156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15967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wo Content" userDrawn="1">
  <p:cSld name="4_Two Content">
    <p:spTree>
      <p:nvGrpSpPr>
        <p:cNvPr id="1" name="Shape 20"/>
        <p:cNvGrpSpPr/>
        <p:nvPr/>
      </p:nvGrpSpPr>
      <p:grpSpPr>
        <a:xfrm>
          <a:off x="0" y="0"/>
          <a:ext cx="0" cy="0"/>
          <a:chOff x="0" y="0"/>
          <a:chExt cx="0" cy="0"/>
        </a:xfrm>
      </p:grpSpPr>
      <p:sp>
        <p:nvSpPr>
          <p:cNvPr id="21" name="Google Shape;21;p54"/>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4400"/>
              <a:buFont typeface="Roboto"/>
              <a:buNone/>
              <a:defRPr sz="4400" b="1" i="1"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cxnSp>
        <p:nvCxnSpPr>
          <p:cNvPr id="23" name="Google Shape;23;p54"/>
          <p:cNvCxnSpPr/>
          <p:nvPr/>
        </p:nvCxnSpPr>
        <p:spPr>
          <a:xfrm>
            <a:off x="228600" y="762000"/>
            <a:ext cx="11734800" cy="0"/>
          </a:xfrm>
          <a:prstGeom prst="straightConnector1">
            <a:avLst/>
          </a:prstGeom>
          <a:noFill/>
          <a:ln w="12700" cap="flat" cmpd="sng">
            <a:solidFill>
              <a:schemeClr val="dk1"/>
            </a:solidFill>
            <a:prstDash val="solid"/>
            <a:round/>
            <a:headEnd type="none" w="sm" len="sm"/>
            <a:tailEnd type="none" w="sm" len="sm"/>
          </a:ln>
        </p:spPr>
      </p:cxnSp>
      <p:sp>
        <p:nvSpPr>
          <p:cNvPr id="6" name="Content Placeholder 2">
            <a:extLst>
              <a:ext uri="{FF2B5EF4-FFF2-40B4-BE49-F238E27FC236}">
                <a16:creationId xmlns:a16="http://schemas.microsoft.com/office/drawing/2014/main" id="{0D5FB5A0-7B98-4CF0-A55C-E72441CF2113}"/>
              </a:ext>
            </a:extLst>
          </p:cNvPr>
          <p:cNvSpPr>
            <a:spLocks noGrp="1"/>
          </p:cNvSpPr>
          <p:nvPr>
            <p:ph sz="quarter" idx="10"/>
          </p:nvPr>
        </p:nvSpPr>
        <p:spPr>
          <a:xfrm>
            <a:off x="406400" y="1539240"/>
            <a:ext cx="5486400" cy="486156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a:defRPr lang="en-US" smtClean="0">
                <a:latin typeface="Roboto" panose="02000000000000000000" pitchFamily="2" charset="0"/>
                <a:ea typeface="Roboto" panose="02000000000000000000" pitchFamily="2" charset="0"/>
              </a:defRPr>
            </a:lvl1pPr>
            <a:lvl2pPr>
              <a:defRPr lang="en-US" smtClean="0">
                <a:latin typeface="Roboto" panose="02000000000000000000" pitchFamily="2" charset="0"/>
                <a:ea typeface="Roboto" panose="02000000000000000000" pitchFamily="2" charset="0"/>
              </a:defRPr>
            </a:lvl2pPr>
            <a:lvl3pPr>
              <a:defRPr lang="en-US" smtClean="0">
                <a:latin typeface="Roboto" panose="02000000000000000000" pitchFamily="2" charset="0"/>
                <a:ea typeface="Roboto" panose="02000000000000000000" pitchFamily="2" charset="0"/>
              </a:defRPr>
            </a:lvl3pPr>
            <a:lvl4pPr>
              <a:defRPr lang="en-US" smtClean="0">
                <a:latin typeface="Roboto" panose="02000000000000000000" pitchFamily="2" charset="0"/>
                <a:ea typeface="Roboto" panose="02000000000000000000" pitchFamily="2" charset="0"/>
              </a:defRPr>
            </a:lvl4pPr>
            <a:lvl5pPr>
              <a:defRPr lang="en-US">
                <a:latin typeface="Roboto" panose="02000000000000000000" pitchFamily="2" charset="0"/>
                <a:ea typeface="Roboto" panose="02000000000000000000" pitchFamily="2" charset="0"/>
              </a:defRPr>
            </a:lvl5pPr>
          </a:lstStyle>
          <a:p>
            <a:pPr marL="457200" lvl="0" indent="-228600">
              <a:buSzPts val="1400"/>
              <a:buNone/>
            </a:pPr>
            <a:r>
              <a:rPr lang="en-US" dirty="0"/>
              <a:t>Click to edit Master text styles</a:t>
            </a:r>
          </a:p>
          <a:p>
            <a:pPr marL="914400" lvl="1" indent="-228600">
              <a:buSzPts val="1400"/>
              <a:buNone/>
            </a:pPr>
            <a:r>
              <a:rPr lang="en-US" dirty="0"/>
              <a:t>Second level</a:t>
            </a:r>
          </a:p>
          <a:p>
            <a:pPr marL="1371600" lvl="2" indent="-228600">
              <a:buSzPts val="1400"/>
              <a:buNone/>
            </a:pPr>
            <a:r>
              <a:rPr lang="en-US" dirty="0"/>
              <a:t>Third level</a:t>
            </a:r>
          </a:p>
          <a:p>
            <a:pPr marL="1828800" lvl="3" indent="-228600">
              <a:buSzPts val="1400"/>
              <a:buNone/>
            </a:pPr>
            <a:r>
              <a:rPr lang="en-US" dirty="0"/>
              <a:t>Fourth level</a:t>
            </a:r>
          </a:p>
          <a:p>
            <a:pPr marL="2286000" lvl="4" indent="-228600">
              <a:buSzPts val="1400"/>
              <a:buNone/>
            </a:pPr>
            <a:r>
              <a:rPr lang="en-US" dirty="0"/>
              <a:t>Fifth level</a:t>
            </a:r>
          </a:p>
        </p:txBody>
      </p:sp>
      <p:sp>
        <p:nvSpPr>
          <p:cNvPr id="7" name="Content Placeholder 2">
            <a:extLst>
              <a:ext uri="{FF2B5EF4-FFF2-40B4-BE49-F238E27FC236}">
                <a16:creationId xmlns:a16="http://schemas.microsoft.com/office/drawing/2014/main" id="{D231AC93-559E-465D-9269-FEB3CE09990F}"/>
              </a:ext>
            </a:extLst>
          </p:cNvPr>
          <p:cNvSpPr>
            <a:spLocks noGrp="1"/>
          </p:cNvSpPr>
          <p:nvPr>
            <p:ph sz="quarter" idx="11"/>
          </p:nvPr>
        </p:nvSpPr>
        <p:spPr>
          <a:xfrm>
            <a:off x="6299202" y="1539240"/>
            <a:ext cx="5486400" cy="486156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a:defRPr lang="en-US" smtClean="0">
                <a:latin typeface="Roboto" panose="02000000000000000000" pitchFamily="2" charset="0"/>
                <a:ea typeface="Roboto" panose="02000000000000000000" pitchFamily="2" charset="0"/>
              </a:defRPr>
            </a:lvl1pPr>
            <a:lvl2pPr>
              <a:defRPr lang="en-US" smtClean="0">
                <a:latin typeface="Roboto" panose="02000000000000000000" pitchFamily="2" charset="0"/>
                <a:ea typeface="Roboto" panose="02000000000000000000" pitchFamily="2" charset="0"/>
              </a:defRPr>
            </a:lvl2pPr>
            <a:lvl3pPr>
              <a:defRPr lang="en-US" smtClean="0">
                <a:latin typeface="Roboto" panose="02000000000000000000" pitchFamily="2" charset="0"/>
                <a:ea typeface="Roboto" panose="02000000000000000000" pitchFamily="2" charset="0"/>
              </a:defRPr>
            </a:lvl3pPr>
            <a:lvl4pPr>
              <a:defRPr lang="en-US" smtClean="0">
                <a:latin typeface="Roboto" panose="02000000000000000000" pitchFamily="2" charset="0"/>
                <a:ea typeface="Roboto" panose="02000000000000000000" pitchFamily="2" charset="0"/>
              </a:defRPr>
            </a:lvl4pPr>
            <a:lvl5pPr>
              <a:defRPr lang="en-US">
                <a:latin typeface="Roboto" panose="02000000000000000000" pitchFamily="2" charset="0"/>
                <a:ea typeface="Roboto" panose="02000000000000000000" pitchFamily="2" charset="0"/>
              </a:defRPr>
            </a:lvl5pPr>
          </a:lstStyle>
          <a:p>
            <a:pPr marL="457200" lvl="0" indent="-228600">
              <a:buSzPts val="1400"/>
              <a:buNone/>
            </a:pPr>
            <a:r>
              <a:rPr lang="en-US" dirty="0"/>
              <a:t>Click to edit Master text styles</a:t>
            </a:r>
          </a:p>
          <a:p>
            <a:pPr marL="914400" lvl="1" indent="-228600">
              <a:buSzPts val="1400"/>
              <a:buNone/>
            </a:pPr>
            <a:r>
              <a:rPr lang="en-US" dirty="0"/>
              <a:t>Second level</a:t>
            </a:r>
          </a:p>
          <a:p>
            <a:pPr marL="1371600" lvl="2" indent="-228600">
              <a:buSzPts val="1400"/>
              <a:buNone/>
            </a:pPr>
            <a:r>
              <a:rPr lang="en-US" dirty="0"/>
              <a:t>Third level</a:t>
            </a:r>
          </a:p>
          <a:p>
            <a:pPr marL="1828800" lvl="3" indent="-228600">
              <a:buSzPts val="1400"/>
              <a:buNone/>
            </a:pPr>
            <a:r>
              <a:rPr lang="en-US" dirty="0"/>
              <a:t>Fourth level</a:t>
            </a:r>
          </a:p>
          <a:p>
            <a:pPr marL="2286000" lvl="4" indent="-228600">
              <a:buSzPts val="1400"/>
              <a:buNone/>
            </a:pPr>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1_Two Content" userDrawn="1">
  <p:cSld name="11_Two Content">
    <p:spTree>
      <p:nvGrpSpPr>
        <p:cNvPr id="1" name="Shape 26"/>
        <p:cNvGrpSpPr/>
        <p:nvPr/>
      </p:nvGrpSpPr>
      <p:grpSpPr>
        <a:xfrm>
          <a:off x="0" y="0"/>
          <a:ext cx="0" cy="0"/>
          <a:chOff x="0" y="0"/>
          <a:chExt cx="0" cy="0"/>
        </a:xfrm>
      </p:grpSpPr>
      <p:sp>
        <p:nvSpPr>
          <p:cNvPr id="32" name="Google Shape;32;p55"/>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4400"/>
              <a:buFont typeface="Roboto"/>
              <a:buNone/>
              <a:defRPr sz="4400" b="1" i="1"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3" name="Google Shape;33;p55"/>
          <p:cNvCxnSpPr/>
          <p:nvPr/>
        </p:nvCxnSpPr>
        <p:spPr>
          <a:xfrm>
            <a:off x="228600" y="762000"/>
            <a:ext cx="11734800" cy="0"/>
          </a:xfrm>
          <a:prstGeom prst="straightConnector1">
            <a:avLst/>
          </a:prstGeom>
          <a:noFill/>
          <a:ln w="12700" cap="flat" cmpd="sng">
            <a:solidFill>
              <a:schemeClr val="dk1"/>
            </a:solidFill>
            <a:prstDash val="solid"/>
            <a:round/>
            <a:headEnd type="none" w="sm" len="sm"/>
            <a:tailEnd type="none" w="sm" len="sm"/>
          </a:ln>
        </p:spPr>
      </p:cxnSp>
      <p:sp>
        <p:nvSpPr>
          <p:cNvPr id="3" name="Content Placeholder 2">
            <a:extLst>
              <a:ext uri="{FF2B5EF4-FFF2-40B4-BE49-F238E27FC236}">
                <a16:creationId xmlns:a16="http://schemas.microsoft.com/office/drawing/2014/main" id="{09155BC9-976C-4824-8E6F-BB2DFA912B59}"/>
              </a:ext>
            </a:extLst>
          </p:cNvPr>
          <p:cNvSpPr>
            <a:spLocks noGrp="1"/>
          </p:cNvSpPr>
          <p:nvPr>
            <p:ph sz="quarter" idx="10"/>
          </p:nvPr>
        </p:nvSpPr>
        <p:spPr>
          <a:xfrm>
            <a:off x="304800" y="1121569"/>
            <a:ext cx="5486400" cy="2638425"/>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Roboto"/>
                <a:ea typeface="Roboto"/>
                <a:cs typeface="Roboto"/>
              </a:defRPr>
            </a:lvl1pPr>
            <a:lvl2pPr>
              <a:defRPr lang="en-US" sz="2400" smtClean="0">
                <a:solidFill>
                  <a:schemeClr val="dk1"/>
                </a:solidFill>
                <a:latin typeface="Roboto"/>
                <a:ea typeface="Roboto"/>
                <a:cs typeface="Roboto"/>
              </a:defRPr>
            </a:lvl2pPr>
            <a:lvl3pPr>
              <a:defRPr lang="en-US" sz="2000" smtClean="0">
                <a:solidFill>
                  <a:schemeClr val="dk1"/>
                </a:solidFill>
                <a:latin typeface="Roboto"/>
                <a:ea typeface="Roboto"/>
                <a:cs typeface="Roboto"/>
              </a:defRPr>
            </a:lvl3pPr>
            <a:lvl4pPr>
              <a:defRPr lang="en-US" sz="1800" smtClean="0">
                <a:solidFill>
                  <a:schemeClr val="dk1"/>
                </a:solidFill>
                <a:latin typeface="Roboto"/>
                <a:ea typeface="Roboto"/>
                <a:cs typeface="Roboto"/>
              </a:defRPr>
            </a:lvl4pPr>
            <a:lvl5pPr>
              <a:defRPr lang="en-US" sz="1800">
                <a:solidFill>
                  <a:schemeClr val="dk1"/>
                </a:solidFill>
                <a:latin typeface="Roboto"/>
                <a:ea typeface="Roboto"/>
                <a:cs typeface="Roboto"/>
              </a:defRPr>
            </a:lvl5pPr>
          </a:lstStyle>
          <a:p>
            <a:pPr marL="457200" lvl="0" indent="-228600">
              <a:spcBef>
                <a:spcPts val="360"/>
              </a:spcBef>
              <a:buClr>
                <a:schemeClr val="dk1"/>
              </a:buClr>
              <a:buSzPts val="1800"/>
              <a:buNone/>
            </a:pPr>
            <a:r>
              <a:rPr lang="en-US"/>
              <a:t>Click to edit Master text styles</a:t>
            </a:r>
          </a:p>
          <a:p>
            <a:pPr marL="914400" lvl="1" indent="-228600">
              <a:spcBef>
                <a:spcPts val="480"/>
              </a:spcBef>
              <a:buClr>
                <a:schemeClr val="dk1"/>
              </a:buClr>
              <a:buSzPts val="2400"/>
              <a:buNone/>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sp>
        <p:nvSpPr>
          <p:cNvPr id="10" name="Content Placeholder 2">
            <a:extLst>
              <a:ext uri="{FF2B5EF4-FFF2-40B4-BE49-F238E27FC236}">
                <a16:creationId xmlns:a16="http://schemas.microsoft.com/office/drawing/2014/main" id="{68547D9D-3F17-4E0B-AFA1-43D2C714F656}"/>
              </a:ext>
            </a:extLst>
          </p:cNvPr>
          <p:cNvSpPr>
            <a:spLocks noGrp="1"/>
          </p:cNvSpPr>
          <p:nvPr>
            <p:ph sz="quarter" idx="11"/>
          </p:nvPr>
        </p:nvSpPr>
        <p:spPr>
          <a:xfrm>
            <a:off x="304800" y="3912393"/>
            <a:ext cx="5486400" cy="2638425"/>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Roboto"/>
                <a:ea typeface="Roboto"/>
                <a:cs typeface="Roboto"/>
              </a:defRPr>
            </a:lvl1pPr>
            <a:lvl2pPr>
              <a:defRPr lang="en-US" sz="2400" smtClean="0">
                <a:solidFill>
                  <a:schemeClr val="dk1"/>
                </a:solidFill>
                <a:latin typeface="Roboto"/>
                <a:ea typeface="Roboto"/>
                <a:cs typeface="Roboto"/>
              </a:defRPr>
            </a:lvl2pPr>
            <a:lvl3pPr>
              <a:defRPr lang="en-US" sz="2000" smtClean="0">
                <a:solidFill>
                  <a:schemeClr val="dk1"/>
                </a:solidFill>
                <a:latin typeface="Roboto"/>
                <a:ea typeface="Roboto"/>
                <a:cs typeface="Roboto"/>
              </a:defRPr>
            </a:lvl3pPr>
            <a:lvl4pPr>
              <a:defRPr lang="en-US" sz="1800" smtClean="0">
                <a:solidFill>
                  <a:schemeClr val="dk1"/>
                </a:solidFill>
                <a:latin typeface="Roboto"/>
                <a:ea typeface="Roboto"/>
                <a:cs typeface="Roboto"/>
              </a:defRPr>
            </a:lvl4pPr>
            <a:lvl5pPr>
              <a:defRPr lang="en-US" sz="1800">
                <a:solidFill>
                  <a:schemeClr val="dk1"/>
                </a:solidFill>
                <a:latin typeface="Roboto"/>
                <a:ea typeface="Roboto"/>
                <a:cs typeface="Roboto"/>
              </a:defRPr>
            </a:lvl5pPr>
          </a:lstStyle>
          <a:p>
            <a:pPr marL="457200" lvl="0" indent="-228600">
              <a:spcBef>
                <a:spcPts val="360"/>
              </a:spcBef>
              <a:buClr>
                <a:schemeClr val="dk1"/>
              </a:buClr>
              <a:buSzPts val="1800"/>
              <a:buNone/>
            </a:pPr>
            <a:r>
              <a:rPr lang="en-US"/>
              <a:t>Click to edit Master text styles</a:t>
            </a:r>
          </a:p>
          <a:p>
            <a:pPr marL="914400" lvl="1" indent="-228600">
              <a:spcBef>
                <a:spcPts val="480"/>
              </a:spcBef>
              <a:buClr>
                <a:schemeClr val="dk1"/>
              </a:buClr>
              <a:buSzPts val="2400"/>
              <a:buNone/>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sp>
        <p:nvSpPr>
          <p:cNvPr id="11" name="Content Placeholder 2">
            <a:extLst>
              <a:ext uri="{FF2B5EF4-FFF2-40B4-BE49-F238E27FC236}">
                <a16:creationId xmlns:a16="http://schemas.microsoft.com/office/drawing/2014/main" id="{E5B4FA33-BA0E-474B-966D-EF3C7AD58EF1}"/>
              </a:ext>
            </a:extLst>
          </p:cNvPr>
          <p:cNvSpPr>
            <a:spLocks noGrp="1"/>
          </p:cNvSpPr>
          <p:nvPr>
            <p:ph sz="quarter" idx="12"/>
          </p:nvPr>
        </p:nvSpPr>
        <p:spPr>
          <a:xfrm>
            <a:off x="6252258" y="3912394"/>
            <a:ext cx="5486400" cy="2638425"/>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Roboto"/>
                <a:ea typeface="Roboto"/>
                <a:cs typeface="Roboto"/>
              </a:defRPr>
            </a:lvl1pPr>
            <a:lvl2pPr>
              <a:defRPr lang="en-US" sz="2400" smtClean="0">
                <a:solidFill>
                  <a:schemeClr val="dk1"/>
                </a:solidFill>
                <a:latin typeface="Roboto"/>
                <a:ea typeface="Roboto"/>
                <a:cs typeface="Roboto"/>
              </a:defRPr>
            </a:lvl2pPr>
            <a:lvl3pPr>
              <a:defRPr lang="en-US" sz="2000" smtClean="0">
                <a:solidFill>
                  <a:schemeClr val="dk1"/>
                </a:solidFill>
                <a:latin typeface="Roboto"/>
                <a:ea typeface="Roboto"/>
                <a:cs typeface="Roboto"/>
              </a:defRPr>
            </a:lvl3pPr>
            <a:lvl4pPr>
              <a:defRPr lang="en-US" sz="1800" smtClean="0">
                <a:solidFill>
                  <a:schemeClr val="dk1"/>
                </a:solidFill>
                <a:latin typeface="Roboto"/>
                <a:ea typeface="Roboto"/>
                <a:cs typeface="Roboto"/>
              </a:defRPr>
            </a:lvl4pPr>
            <a:lvl5pPr>
              <a:defRPr lang="en-US" sz="1800">
                <a:solidFill>
                  <a:schemeClr val="dk1"/>
                </a:solidFill>
                <a:latin typeface="Roboto"/>
                <a:ea typeface="Roboto"/>
                <a:cs typeface="Roboto"/>
              </a:defRPr>
            </a:lvl5pPr>
          </a:lstStyle>
          <a:p>
            <a:pPr marL="457200" lvl="0" indent="-228600">
              <a:spcBef>
                <a:spcPts val="360"/>
              </a:spcBef>
              <a:buClr>
                <a:schemeClr val="dk1"/>
              </a:buClr>
              <a:buSzPts val="1800"/>
              <a:buNone/>
            </a:pPr>
            <a:r>
              <a:rPr lang="en-US"/>
              <a:t>Click to edit Master text styles</a:t>
            </a:r>
          </a:p>
          <a:p>
            <a:pPr marL="914400" lvl="1" indent="-228600">
              <a:spcBef>
                <a:spcPts val="480"/>
              </a:spcBef>
              <a:buClr>
                <a:schemeClr val="dk1"/>
              </a:buClr>
              <a:buSzPts val="2400"/>
              <a:buNone/>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sp>
        <p:nvSpPr>
          <p:cNvPr id="12" name="Content Placeholder 2">
            <a:extLst>
              <a:ext uri="{FF2B5EF4-FFF2-40B4-BE49-F238E27FC236}">
                <a16:creationId xmlns:a16="http://schemas.microsoft.com/office/drawing/2014/main" id="{0DB3AE1E-804F-4FE3-9253-F8D373082C74}"/>
              </a:ext>
            </a:extLst>
          </p:cNvPr>
          <p:cNvSpPr>
            <a:spLocks noGrp="1"/>
          </p:cNvSpPr>
          <p:nvPr>
            <p:ph sz="quarter" idx="13"/>
          </p:nvPr>
        </p:nvSpPr>
        <p:spPr>
          <a:xfrm>
            <a:off x="6248400" y="1121569"/>
            <a:ext cx="5486400" cy="2638425"/>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Roboto"/>
                <a:ea typeface="Roboto"/>
                <a:cs typeface="Roboto"/>
              </a:defRPr>
            </a:lvl1pPr>
            <a:lvl2pPr>
              <a:defRPr lang="en-US" sz="2400" smtClean="0">
                <a:solidFill>
                  <a:schemeClr val="dk1"/>
                </a:solidFill>
                <a:latin typeface="Roboto"/>
                <a:ea typeface="Roboto"/>
                <a:cs typeface="Roboto"/>
              </a:defRPr>
            </a:lvl2pPr>
            <a:lvl3pPr>
              <a:defRPr lang="en-US" sz="2000" smtClean="0">
                <a:solidFill>
                  <a:schemeClr val="dk1"/>
                </a:solidFill>
                <a:latin typeface="Roboto"/>
                <a:ea typeface="Roboto"/>
                <a:cs typeface="Roboto"/>
              </a:defRPr>
            </a:lvl3pPr>
            <a:lvl4pPr>
              <a:defRPr lang="en-US" sz="1800" smtClean="0">
                <a:solidFill>
                  <a:schemeClr val="dk1"/>
                </a:solidFill>
                <a:latin typeface="Roboto"/>
                <a:ea typeface="Roboto"/>
                <a:cs typeface="Roboto"/>
              </a:defRPr>
            </a:lvl4pPr>
            <a:lvl5pPr>
              <a:defRPr lang="en-US" sz="1800">
                <a:solidFill>
                  <a:schemeClr val="dk1"/>
                </a:solidFill>
                <a:latin typeface="Roboto"/>
                <a:ea typeface="Roboto"/>
                <a:cs typeface="Roboto"/>
              </a:defRPr>
            </a:lvl5pPr>
          </a:lstStyle>
          <a:p>
            <a:pPr marL="457200" lvl="0" indent="-228600">
              <a:spcBef>
                <a:spcPts val="360"/>
              </a:spcBef>
              <a:buClr>
                <a:schemeClr val="dk1"/>
              </a:buClr>
              <a:buSzPts val="1800"/>
              <a:buNone/>
            </a:pPr>
            <a:r>
              <a:rPr lang="en-US"/>
              <a:t>Click to edit Master text styles</a:t>
            </a:r>
          </a:p>
          <a:p>
            <a:pPr marL="914400" lvl="1" indent="-228600">
              <a:spcBef>
                <a:spcPts val="480"/>
              </a:spcBef>
              <a:buClr>
                <a:schemeClr val="dk1"/>
              </a:buClr>
              <a:buSzPts val="2400"/>
              <a:buNone/>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1_Two Content" preserve="1" userDrawn="1">
  <p:cSld name="14_Two Content">
    <p:spTree>
      <p:nvGrpSpPr>
        <p:cNvPr id="1" name="Shape 26"/>
        <p:cNvGrpSpPr/>
        <p:nvPr/>
      </p:nvGrpSpPr>
      <p:grpSpPr>
        <a:xfrm>
          <a:off x="0" y="0"/>
          <a:ext cx="0" cy="0"/>
          <a:chOff x="0" y="0"/>
          <a:chExt cx="0" cy="0"/>
        </a:xfrm>
      </p:grpSpPr>
      <p:sp>
        <p:nvSpPr>
          <p:cNvPr id="32" name="Google Shape;32;p55"/>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4400"/>
              <a:buFont typeface="Roboto"/>
              <a:buNone/>
              <a:defRPr sz="4400" b="1" i="1"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3" name="Google Shape;33;p55"/>
          <p:cNvCxnSpPr/>
          <p:nvPr/>
        </p:nvCxnSpPr>
        <p:spPr>
          <a:xfrm>
            <a:off x="228600" y="762000"/>
            <a:ext cx="11734800" cy="0"/>
          </a:xfrm>
          <a:prstGeom prst="straightConnector1">
            <a:avLst/>
          </a:prstGeom>
          <a:noFill/>
          <a:ln w="12700" cap="flat" cmpd="sng">
            <a:solidFill>
              <a:schemeClr val="dk1"/>
            </a:solidFill>
            <a:prstDash val="solid"/>
            <a:round/>
            <a:headEnd type="none" w="sm" len="sm"/>
            <a:tailEnd type="none" w="sm" len="sm"/>
          </a:ln>
        </p:spPr>
      </p:cxnSp>
      <p:sp>
        <p:nvSpPr>
          <p:cNvPr id="3" name="Picture Placeholder 2">
            <a:extLst>
              <a:ext uri="{FF2B5EF4-FFF2-40B4-BE49-F238E27FC236}">
                <a16:creationId xmlns:a16="http://schemas.microsoft.com/office/drawing/2014/main" id="{C321FFF8-9075-407D-B478-479395AAF0D7}"/>
              </a:ext>
            </a:extLst>
          </p:cNvPr>
          <p:cNvSpPr>
            <a:spLocks noGrp="1"/>
          </p:cNvSpPr>
          <p:nvPr>
            <p:ph type="pic" sz="quarter" idx="10"/>
          </p:nvPr>
        </p:nvSpPr>
        <p:spPr>
          <a:xfrm>
            <a:off x="728663" y="3886200"/>
            <a:ext cx="4724400" cy="2495550"/>
          </a:xfrm>
          <a:prstGeom prst="rect">
            <a:avLst/>
          </a:prstGeom>
        </p:spPr>
        <p:txBody>
          <a:bodyPr/>
          <a:lstStyle>
            <a:lvl1pPr>
              <a:defRPr>
                <a:latin typeface="Roboto" panose="02000000000000000000" pitchFamily="2" charset="0"/>
                <a:ea typeface="Roboto" panose="02000000000000000000" pitchFamily="2" charset="0"/>
              </a:defRPr>
            </a:lvl1pPr>
          </a:lstStyle>
          <a:p>
            <a:endParaRPr lang="en-US" dirty="0"/>
          </a:p>
        </p:txBody>
      </p:sp>
      <p:sp>
        <p:nvSpPr>
          <p:cNvPr id="5" name="Picture Placeholder 4">
            <a:extLst>
              <a:ext uri="{FF2B5EF4-FFF2-40B4-BE49-F238E27FC236}">
                <a16:creationId xmlns:a16="http://schemas.microsoft.com/office/drawing/2014/main" id="{1E4AAA6D-8E3E-4AB8-B309-22662FE418A4}"/>
              </a:ext>
            </a:extLst>
          </p:cNvPr>
          <p:cNvSpPr>
            <a:spLocks noGrp="1"/>
          </p:cNvSpPr>
          <p:nvPr>
            <p:ph type="pic" sz="quarter" idx="11"/>
          </p:nvPr>
        </p:nvSpPr>
        <p:spPr>
          <a:xfrm>
            <a:off x="7112000" y="1219200"/>
            <a:ext cx="3911600" cy="2370138"/>
          </a:xfrm>
          <a:prstGeom prst="rect">
            <a:avLst/>
          </a:prstGeom>
        </p:spPr>
        <p:txBody>
          <a:bodyPr/>
          <a:lstStyle>
            <a:lvl1pPr>
              <a:defRPr>
                <a:latin typeface="Roboto" panose="02000000000000000000" pitchFamily="2" charset="0"/>
                <a:ea typeface="Roboto" panose="02000000000000000000" pitchFamily="2" charset="0"/>
              </a:defRPr>
            </a:lvl1pPr>
          </a:lstStyle>
          <a:p>
            <a:endParaRPr lang="en-US" dirty="0"/>
          </a:p>
        </p:txBody>
      </p:sp>
      <p:sp>
        <p:nvSpPr>
          <p:cNvPr id="4" name="Content Placeholder 3">
            <a:extLst>
              <a:ext uri="{FF2B5EF4-FFF2-40B4-BE49-F238E27FC236}">
                <a16:creationId xmlns:a16="http://schemas.microsoft.com/office/drawing/2014/main" id="{90A28B87-7ED2-4EA6-9E2B-8DDEC6EDE62B}"/>
              </a:ext>
            </a:extLst>
          </p:cNvPr>
          <p:cNvSpPr>
            <a:spLocks noGrp="1"/>
          </p:cNvSpPr>
          <p:nvPr>
            <p:ph sz="quarter" idx="12"/>
          </p:nvPr>
        </p:nvSpPr>
        <p:spPr>
          <a:xfrm>
            <a:off x="347663" y="1188334"/>
            <a:ext cx="5486400" cy="249555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Roboto"/>
                <a:ea typeface="Roboto"/>
                <a:cs typeface="Roboto"/>
              </a:defRPr>
            </a:lvl1pPr>
            <a:lvl2pPr>
              <a:defRPr lang="en-US" sz="2400" smtClean="0">
                <a:solidFill>
                  <a:schemeClr val="dk1"/>
                </a:solidFill>
                <a:latin typeface="Roboto"/>
                <a:ea typeface="Roboto"/>
                <a:cs typeface="Roboto"/>
              </a:defRPr>
            </a:lvl2pPr>
            <a:lvl3pPr>
              <a:defRPr lang="en-US" sz="2000" smtClean="0">
                <a:solidFill>
                  <a:schemeClr val="dk1"/>
                </a:solidFill>
                <a:latin typeface="Roboto"/>
                <a:ea typeface="Roboto"/>
                <a:cs typeface="Roboto"/>
              </a:defRPr>
            </a:lvl3pPr>
            <a:lvl4pPr>
              <a:defRPr lang="en-US" sz="1800" smtClean="0">
                <a:solidFill>
                  <a:schemeClr val="dk1"/>
                </a:solidFill>
                <a:latin typeface="Roboto"/>
                <a:ea typeface="Roboto"/>
                <a:cs typeface="Roboto"/>
              </a:defRPr>
            </a:lvl4pPr>
            <a:lvl5pPr>
              <a:defRPr lang="en-US" sz="1800">
                <a:solidFill>
                  <a:schemeClr val="dk1"/>
                </a:solidFill>
                <a:latin typeface="Roboto"/>
                <a:ea typeface="Roboto"/>
                <a:cs typeface="Roboto"/>
              </a:defRPr>
            </a:lvl5pPr>
          </a:lstStyle>
          <a:p>
            <a:pPr marL="457200" lvl="0" indent="-228600">
              <a:spcBef>
                <a:spcPts val="360"/>
              </a:spcBef>
              <a:buClr>
                <a:schemeClr val="dk1"/>
              </a:buClr>
              <a:buSzPts val="1800"/>
              <a:buNone/>
            </a:pPr>
            <a:r>
              <a:rPr lang="en-US"/>
              <a:t>Click to edit Master text styles</a:t>
            </a:r>
          </a:p>
          <a:p>
            <a:pPr marL="914400" lvl="1" indent="-381000">
              <a:spcBef>
                <a:spcPts val="480"/>
              </a:spcBef>
              <a:buClr>
                <a:schemeClr val="dk1"/>
              </a:buClr>
              <a:buSzPts val="2400"/>
              <a:buChar char="–"/>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sp>
        <p:nvSpPr>
          <p:cNvPr id="10" name="Content Placeholder 3">
            <a:extLst>
              <a:ext uri="{FF2B5EF4-FFF2-40B4-BE49-F238E27FC236}">
                <a16:creationId xmlns:a16="http://schemas.microsoft.com/office/drawing/2014/main" id="{12F374D8-DE2C-494B-BD39-C1AED430BB03}"/>
              </a:ext>
            </a:extLst>
          </p:cNvPr>
          <p:cNvSpPr>
            <a:spLocks noGrp="1"/>
          </p:cNvSpPr>
          <p:nvPr>
            <p:ph sz="quarter" idx="13"/>
          </p:nvPr>
        </p:nvSpPr>
        <p:spPr>
          <a:xfrm>
            <a:off x="6324600" y="3886200"/>
            <a:ext cx="5486400" cy="249555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Roboto"/>
                <a:ea typeface="Roboto"/>
                <a:cs typeface="Roboto"/>
              </a:defRPr>
            </a:lvl1pPr>
            <a:lvl2pPr>
              <a:defRPr lang="en-US" sz="2400" smtClean="0">
                <a:solidFill>
                  <a:schemeClr val="dk1"/>
                </a:solidFill>
                <a:latin typeface="Roboto"/>
                <a:ea typeface="Roboto"/>
                <a:cs typeface="Roboto"/>
              </a:defRPr>
            </a:lvl2pPr>
            <a:lvl3pPr>
              <a:defRPr lang="en-US" sz="2000" smtClean="0">
                <a:solidFill>
                  <a:schemeClr val="dk1"/>
                </a:solidFill>
                <a:latin typeface="Roboto"/>
                <a:ea typeface="Roboto"/>
                <a:cs typeface="Roboto"/>
              </a:defRPr>
            </a:lvl3pPr>
            <a:lvl4pPr>
              <a:defRPr lang="en-US" sz="1800" smtClean="0">
                <a:solidFill>
                  <a:schemeClr val="dk1"/>
                </a:solidFill>
                <a:latin typeface="Roboto"/>
                <a:ea typeface="Roboto"/>
                <a:cs typeface="Roboto"/>
              </a:defRPr>
            </a:lvl4pPr>
            <a:lvl5pPr>
              <a:defRPr lang="en-US" sz="1800">
                <a:solidFill>
                  <a:schemeClr val="dk1"/>
                </a:solidFill>
                <a:latin typeface="Roboto"/>
                <a:ea typeface="Roboto"/>
                <a:cs typeface="Roboto"/>
              </a:defRPr>
            </a:lvl5pPr>
          </a:lstStyle>
          <a:p>
            <a:pPr marL="457200" lvl="0" indent="-228600">
              <a:spcBef>
                <a:spcPts val="360"/>
              </a:spcBef>
              <a:buClr>
                <a:schemeClr val="dk1"/>
              </a:buClr>
              <a:buSzPts val="1800"/>
              <a:buNone/>
            </a:pPr>
            <a:r>
              <a:rPr lang="en-US"/>
              <a:t>Click to edit Master text styles</a:t>
            </a:r>
          </a:p>
          <a:p>
            <a:pPr marL="914400" lvl="1" indent="-381000">
              <a:spcBef>
                <a:spcPts val="480"/>
              </a:spcBef>
              <a:buClr>
                <a:schemeClr val="dk1"/>
              </a:buClr>
              <a:buSzPts val="2400"/>
              <a:buChar char="–"/>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spTree>
    <p:extLst>
      <p:ext uri="{BB962C8B-B14F-4D97-AF65-F5344CB8AC3E}">
        <p14:creationId xmlns:p14="http://schemas.microsoft.com/office/powerpoint/2010/main" val="564050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wo Content" userDrawn="1">
  <p:cSld name="9_Two Content">
    <p:spTree>
      <p:nvGrpSpPr>
        <p:cNvPr id="1" name="Shape 34"/>
        <p:cNvGrpSpPr/>
        <p:nvPr/>
      </p:nvGrpSpPr>
      <p:grpSpPr>
        <a:xfrm>
          <a:off x="0" y="0"/>
          <a:ext cx="0" cy="0"/>
          <a:chOff x="0" y="0"/>
          <a:chExt cx="0" cy="0"/>
        </a:xfrm>
      </p:grpSpPr>
      <p:sp>
        <p:nvSpPr>
          <p:cNvPr id="37" name="Google Shape;37;p56"/>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4400"/>
              <a:buFont typeface="Roboto"/>
              <a:buNone/>
              <a:defRPr sz="4400" b="1" i="1"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8" name="Google Shape;38;p56"/>
          <p:cNvCxnSpPr/>
          <p:nvPr/>
        </p:nvCxnSpPr>
        <p:spPr>
          <a:xfrm>
            <a:off x="228600" y="762000"/>
            <a:ext cx="11734800" cy="0"/>
          </a:xfrm>
          <a:prstGeom prst="straightConnector1">
            <a:avLst/>
          </a:prstGeom>
          <a:noFill/>
          <a:ln w="12700" cap="flat" cmpd="sng">
            <a:solidFill>
              <a:schemeClr val="dk1"/>
            </a:solidFill>
            <a:prstDash val="solid"/>
            <a:round/>
            <a:headEnd type="none" w="sm" len="sm"/>
            <a:tailEnd type="none" w="sm" len="sm"/>
          </a:ln>
        </p:spPr>
      </p:cxnSp>
      <p:sp>
        <p:nvSpPr>
          <p:cNvPr id="5" name="Content Placeholder 3">
            <a:extLst>
              <a:ext uri="{FF2B5EF4-FFF2-40B4-BE49-F238E27FC236}">
                <a16:creationId xmlns:a16="http://schemas.microsoft.com/office/drawing/2014/main" id="{F5EEA4FA-B853-421E-A5B6-385BB7F93A97}"/>
              </a:ext>
            </a:extLst>
          </p:cNvPr>
          <p:cNvSpPr>
            <a:spLocks noGrp="1"/>
          </p:cNvSpPr>
          <p:nvPr>
            <p:ph sz="quarter" idx="12"/>
          </p:nvPr>
        </p:nvSpPr>
        <p:spPr>
          <a:xfrm>
            <a:off x="378317" y="1188333"/>
            <a:ext cx="11435365" cy="5200891"/>
          </a:xfrm>
          <a:prstGeom prst="rect">
            <a:avLst/>
          </a:prstGeom>
          <a:solidFill>
            <a:schemeClr val="lt1"/>
          </a:solidFill>
          <a:ln>
            <a:noFill/>
          </a:ln>
          <a:effectLst>
            <a:outerShdw dist="76200" dir="2700000" algn="tl" rotWithShape="0">
              <a:srgbClr val="000000"/>
            </a:outerShdw>
          </a:effectLst>
        </p:spPr>
        <p:txBody>
          <a:bodyPr spcFirstLastPara="1" wrap="square" lIns="91425" tIns="45700" rIns="91425" bIns="45700" anchor="ctr" anchorCtr="0">
            <a:noAutofit/>
          </a:bodyPr>
          <a:lstStyle>
            <a:lvl1pPr>
              <a:defRPr lang="en-US" sz="2400" smtClean="0">
                <a:solidFill>
                  <a:schemeClr val="dk1"/>
                </a:solidFill>
                <a:latin typeface="Roboto"/>
                <a:ea typeface="Roboto"/>
                <a:cs typeface="Roboto"/>
              </a:defRPr>
            </a:lvl1pPr>
            <a:lvl2pPr>
              <a:defRPr lang="en-US" sz="2000" smtClean="0">
                <a:solidFill>
                  <a:schemeClr val="dk1"/>
                </a:solidFill>
                <a:latin typeface="Roboto"/>
                <a:ea typeface="Roboto"/>
                <a:cs typeface="Roboto"/>
              </a:defRPr>
            </a:lvl2pPr>
            <a:lvl3pPr>
              <a:defRPr lang="en-US" sz="2400" smtClean="0">
                <a:solidFill>
                  <a:schemeClr val="dk1"/>
                </a:solidFill>
                <a:latin typeface="Roboto"/>
                <a:ea typeface="Roboto"/>
                <a:cs typeface="Roboto"/>
              </a:defRPr>
            </a:lvl3pPr>
            <a:lvl4pPr>
              <a:defRPr lang="en-US" sz="2000" smtClean="0">
                <a:solidFill>
                  <a:schemeClr val="dk1"/>
                </a:solidFill>
                <a:latin typeface="Roboto"/>
                <a:ea typeface="Roboto"/>
                <a:cs typeface="Roboto"/>
              </a:defRPr>
            </a:lvl4pPr>
            <a:lvl5pPr>
              <a:defRPr lang="en-US" sz="2000">
                <a:solidFill>
                  <a:schemeClr val="dk1"/>
                </a:solidFill>
                <a:latin typeface="Roboto" panose="02000000000000000000" pitchFamily="2" charset="0"/>
                <a:ea typeface="Roboto" panose="02000000000000000000" pitchFamily="2" charset="0"/>
                <a:cs typeface="Calibri"/>
              </a:defRPr>
            </a:lvl5pPr>
          </a:lstStyle>
          <a:p>
            <a:pPr marL="457200" lvl="0" indent="-228600">
              <a:spcBef>
                <a:spcPts val="480"/>
              </a:spcBef>
              <a:buClr>
                <a:schemeClr val="dk1"/>
              </a:buClr>
              <a:buSzPts val="2400"/>
              <a:buNone/>
            </a:pPr>
            <a:r>
              <a:rPr lang="en-US" dirty="0"/>
              <a:t>Click to edit Master text styles</a:t>
            </a:r>
          </a:p>
          <a:p>
            <a:pPr marL="914400" lvl="1" indent="-355600">
              <a:spcBef>
                <a:spcPts val="400"/>
              </a:spcBef>
              <a:buClr>
                <a:schemeClr val="dk1"/>
              </a:buClr>
              <a:buSzPts val="2000"/>
              <a:buChar char="–"/>
            </a:pPr>
            <a:r>
              <a:rPr lang="en-US" dirty="0"/>
              <a:t>Second level</a:t>
            </a:r>
          </a:p>
          <a:p>
            <a:pPr marL="1371600" lvl="2" indent="-381000">
              <a:spcBef>
                <a:spcPts val="480"/>
              </a:spcBef>
              <a:buClr>
                <a:schemeClr val="dk1"/>
              </a:buClr>
              <a:buSzPts val="2400"/>
              <a:buChar char="•"/>
            </a:pPr>
            <a:r>
              <a:rPr lang="en-US" dirty="0"/>
              <a:t>Third level</a:t>
            </a:r>
          </a:p>
          <a:p>
            <a:pPr marL="1828800" lvl="3" indent="-355600">
              <a:spcBef>
                <a:spcPts val="400"/>
              </a:spcBef>
              <a:buClr>
                <a:schemeClr val="dk1"/>
              </a:buClr>
              <a:buSzPts val="2000"/>
              <a:buChar char="–"/>
            </a:pPr>
            <a:r>
              <a:rPr lang="en-US" dirty="0"/>
              <a:t>Fourth level</a:t>
            </a:r>
          </a:p>
          <a:p>
            <a:pPr marL="2286000" lvl="4" indent="-355600">
              <a:spcBef>
                <a:spcPts val="400"/>
              </a:spcBef>
              <a:buClr>
                <a:schemeClr val="dk1"/>
              </a:buClr>
              <a:buSzPts val="2000"/>
              <a:buChar char="»"/>
            </a:pPr>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3_Two Content" userDrawn="1">
  <p:cSld name="13_Two Content">
    <p:spTree>
      <p:nvGrpSpPr>
        <p:cNvPr id="1" name="Shape 39"/>
        <p:cNvGrpSpPr/>
        <p:nvPr/>
      </p:nvGrpSpPr>
      <p:grpSpPr>
        <a:xfrm>
          <a:off x="0" y="0"/>
          <a:ext cx="0" cy="0"/>
          <a:chOff x="0" y="0"/>
          <a:chExt cx="0" cy="0"/>
        </a:xfrm>
      </p:grpSpPr>
      <p:sp>
        <p:nvSpPr>
          <p:cNvPr id="41" name="Google Shape;41;p57"/>
          <p:cNvSpPr>
            <a:spLocks noGrp="1"/>
          </p:cNvSpPr>
          <p:nvPr>
            <p:ph type="body" idx="2"/>
          </p:nvPr>
        </p:nvSpPr>
        <p:spPr>
          <a:xfrm>
            <a:off x="304800" y="5699124"/>
            <a:ext cx="11506200" cy="946151"/>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marL="457200" marR="0" lvl="0" indent="-228600" algn="l" rtl="0">
              <a:lnSpc>
                <a:spcPct val="100000"/>
              </a:lnSpc>
              <a:spcBef>
                <a:spcPts val="560"/>
              </a:spcBef>
              <a:spcAft>
                <a:spcPts val="0"/>
              </a:spcAft>
              <a:buClr>
                <a:schemeClr val="dk1"/>
              </a:buClr>
              <a:buSzPts val="2800"/>
              <a:buFont typeface="Arial"/>
              <a:buNone/>
              <a:defRPr sz="2800" b="1" i="0" u="none" strike="noStrike" cap="none">
                <a:solidFill>
                  <a:schemeClr val="dk1"/>
                </a:solidFill>
                <a:latin typeface="Roboto"/>
                <a:ea typeface="Roboto"/>
                <a:cs typeface="Roboto"/>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57"/>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4400"/>
              <a:buFont typeface="Roboto"/>
              <a:buNone/>
              <a:defRPr sz="4400" b="1" i="1"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44" name="Google Shape;44;p57"/>
          <p:cNvCxnSpPr/>
          <p:nvPr/>
        </p:nvCxnSpPr>
        <p:spPr>
          <a:xfrm>
            <a:off x="228600" y="762000"/>
            <a:ext cx="11734800" cy="0"/>
          </a:xfrm>
          <a:prstGeom prst="straightConnector1">
            <a:avLst/>
          </a:prstGeom>
          <a:noFill/>
          <a:ln w="12700" cap="flat" cmpd="sng">
            <a:solidFill>
              <a:schemeClr val="dk1"/>
            </a:solidFill>
            <a:prstDash val="solid"/>
            <a:round/>
            <a:headEnd type="none" w="sm" len="sm"/>
            <a:tailEnd type="none" w="sm" len="sm"/>
          </a:ln>
        </p:spPr>
      </p:cxnSp>
      <p:sp>
        <p:nvSpPr>
          <p:cNvPr id="3" name="Content Placeholder 2">
            <a:extLst>
              <a:ext uri="{FF2B5EF4-FFF2-40B4-BE49-F238E27FC236}">
                <a16:creationId xmlns:a16="http://schemas.microsoft.com/office/drawing/2014/main" id="{DF8F54B5-FF73-4819-A054-CB68FBF7D463}"/>
              </a:ext>
            </a:extLst>
          </p:cNvPr>
          <p:cNvSpPr>
            <a:spLocks noGrp="1"/>
          </p:cNvSpPr>
          <p:nvPr>
            <p:ph sz="quarter" idx="10"/>
          </p:nvPr>
        </p:nvSpPr>
        <p:spPr>
          <a:xfrm>
            <a:off x="304800" y="977900"/>
            <a:ext cx="11506200" cy="4411663"/>
          </a:xfrm>
          <a:prstGeom prst="rect">
            <a:avLst/>
          </a:prstGeom>
          <a:solidFill>
            <a:schemeClr val="bg1"/>
          </a:solidFill>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wo Content">
  <p:cSld name="7_Two Content">
    <p:spTree>
      <p:nvGrpSpPr>
        <p:cNvPr id="1" name="Shape 45"/>
        <p:cNvGrpSpPr/>
        <p:nvPr/>
      </p:nvGrpSpPr>
      <p:grpSpPr>
        <a:xfrm>
          <a:off x="0" y="0"/>
          <a:ext cx="0" cy="0"/>
          <a:chOff x="0" y="0"/>
          <a:chExt cx="0" cy="0"/>
        </a:xfrm>
      </p:grpSpPr>
      <p:sp>
        <p:nvSpPr>
          <p:cNvPr id="46" name="Google Shape;46;p58"/>
          <p:cNvSpPr>
            <a:spLocks noGrp="1"/>
          </p:cNvSpPr>
          <p:nvPr>
            <p:ph type="body" idx="1"/>
          </p:nvPr>
        </p:nvSpPr>
        <p:spPr>
          <a:xfrm>
            <a:off x="304800" y="1447800"/>
            <a:ext cx="3657600" cy="66751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58"/>
          <p:cNvSpPr>
            <a:spLocks noGrp="1"/>
          </p:cNvSpPr>
          <p:nvPr>
            <p:ph type="body" idx="2"/>
          </p:nvPr>
        </p:nvSpPr>
        <p:spPr>
          <a:xfrm>
            <a:off x="304800" y="5105400"/>
            <a:ext cx="3657600" cy="66751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58"/>
          <p:cNvSpPr>
            <a:spLocks noGrp="1"/>
          </p:cNvSpPr>
          <p:nvPr>
            <p:ph type="body" idx="3"/>
          </p:nvPr>
        </p:nvSpPr>
        <p:spPr>
          <a:xfrm>
            <a:off x="304800" y="3886200"/>
            <a:ext cx="3657600" cy="66751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58"/>
          <p:cNvSpPr>
            <a:spLocks noGrp="1"/>
          </p:cNvSpPr>
          <p:nvPr>
            <p:ph type="body" idx="4"/>
          </p:nvPr>
        </p:nvSpPr>
        <p:spPr>
          <a:xfrm>
            <a:off x="304800" y="2667000"/>
            <a:ext cx="3657600" cy="66751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58"/>
          <p:cNvSpPr>
            <a:spLocks noGrp="1"/>
          </p:cNvSpPr>
          <p:nvPr>
            <p:ph type="body" idx="5"/>
          </p:nvPr>
        </p:nvSpPr>
        <p:spPr>
          <a:xfrm>
            <a:off x="4267200" y="1447800"/>
            <a:ext cx="76169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Google Shape;52;p58"/>
          <p:cNvSpPr>
            <a:spLocks noGrp="1"/>
          </p:cNvSpPr>
          <p:nvPr>
            <p:ph type="body" idx="6"/>
          </p:nvPr>
        </p:nvSpPr>
        <p:spPr>
          <a:xfrm>
            <a:off x="4267200" y="5105400"/>
            <a:ext cx="76169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58"/>
          <p:cNvSpPr>
            <a:spLocks noGrp="1"/>
          </p:cNvSpPr>
          <p:nvPr>
            <p:ph type="body" idx="7"/>
          </p:nvPr>
        </p:nvSpPr>
        <p:spPr>
          <a:xfrm>
            <a:off x="4267200" y="2667000"/>
            <a:ext cx="76169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58"/>
          <p:cNvSpPr>
            <a:spLocks noGrp="1"/>
          </p:cNvSpPr>
          <p:nvPr>
            <p:ph type="body" idx="8"/>
          </p:nvPr>
        </p:nvSpPr>
        <p:spPr>
          <a:xfrm>
            <a:off x="4267200" y="3886200"/>
            <a:ext cx="76169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5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4400"/>
              <a:buFont typeface="Roboto"/>
              <a:buNone/>
              <a:defRPr sz="4400" b="1" i="1"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cxnSp>
        <p:nvCxnSpPr>
          <p:cNvPr id="56" name="Google Shape;56;p58"/>
          <p:cNvCxnSpPr/>
          <p:nvPr/>
        </p:nvCxnSpPr>
        <p:spPr>
          <a:xfrm>
            <a:off x="228600" y="762000"/>
            <a:ext cx="11734800" cy="0"/>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7"/>
        <p:cNvGrpSpPr/>
        <p:nvPr/>
      </p:nvGrpSpPr>
      <p:grpSpPr>
        <a:xfrm>
          <a:off x="0" y="0"/>
          <a:ext cx="0" cy="0"/>
          <a:chOff x="0" y="0"/>
          <a:chExt cx="0" cy="0"/>
        </a:xfrm>
      </p:grpSpPr>
      <p:sp>
        <p:nvSpPr>
          <p:cNvPr id="59" name="Google Shape;59;p59"/>
          <p:cNvSpPr>
            <a:spLocks noGrp="1"/>
          </p:cNvSpPr>
          <p:nvPr>
            <p:ph type="body" idx="1"/>
          </p:nvPr>
        </p:nvSpPr>
        <p:spPr>
          <a:xfrm>
            <a:off x="7772400" y="901713"/>
            <a:ext cx="3733800" cy="5366325"/>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marL="457200" marR="0" lvl="0" indent="-228600" algn="l" rtl="0">
              <a:lnSpc>
                <a:spcPct val="100000"/>
              </a:lnSpc>
              <a:spcBef>
                <a:spcPts val="960"/>
              </a:spcBef>
              <a:spcAft>
                <a:spcPts val="0"/>
              </a:spcAft>
              <a:buClr>
                <a:srgbClr val="C00000"/>
              </a:buClr>
              <a:buSzPts val="4800"/>
              <a:buFont typeface="Arial"/>
              <a:buNone/>
              <a:defRPr sz="4800" b="0" i="0" u="none" strike="noStrike" cap="none">
                <a:solidFill>
                  <a:srgbClr val="C00000"/>
                </a:solidFill>
                <a:latin typeface="Roboto" panose="02000000000000000000" pitchFamily="2" charset="0"/>
                <a:ea typeface="Roboto" panose="02000000000000000000" pitchFamily="2" charset="0"/>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0" name="Google Shape;60;p59"/>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a:defRPr sz="4400" b="1" i="1">
                <a:solidFill>
                  <a:schemeClr val="dk1"/>
                </a:solidFill>
                <a:latin typeface="Roboto"/>
                <a:ea typeface="Roboto"/>
                <a:cs typeface="Roboto"/>
              </a:defRPr>
            </a:lvl1pPr>
          </a:lstStyle>
          <a:p>
            <a:pPr lvl="0">
              <a:buClr>
                <a:schemeClr val="dk1"/>
              </a:buClr>
              <a:buSzPts val="4400"/>
              <a:buFont typeface="Roboto"/>
              <a:buNone/>
            </a:pPr>
            <a:endParaRPr dirty="0"/>
          </a:p>
        </p:txBody>
      </p:sp>
      <p:sp>
        <p:nvSpPr>
          <p:cNvPr id="61" name="Google Shape;61;p59"/>
          <p:cNvSpPr>
            <a:spLocks noGrp="1"/>
          </p:cNvSpPr>
          <p:nvPr>
            <p:ph type="pic" idx="2"/>
          </p:nvPr>
        </p:nvSpPr>
        <p:spPr>
          <a:xfrm>
            <a:off x="685800" y="1142425"/>
            <a:ext cx="6400800" cy="50609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960"/>
              </a:spcBef>
              <a:spcAft>
                <a:spcPts val="0"/>
              </a:spcAft>
              <a:buClr>
                <a:srgbClr val="C00000"/>
              </a:buClr>
              <a:buSzPts val="4800"/>
              <a:buFont typeface="Arial"/>
              <a:buNone/>
              <a:defRPr sz="4800" b="0" i="0" u="none" strike="noStrike" cap="none">
                <a:solidFill>
                  <a:srgbClr val="C00000"/>
                </a:solidFill>
                <a:latin typeface="Roboto" panose="02000000000000000000" pitchFamily="2" charset="0"/>
                <a:ea typeface="Roboto" panose="02000000000000000000" pitchFamily="2" charset="0"/>
                <a:cs typeface="Calibri"/>
                <a:sym typeface="Calibri"/>
              </a:defRPr>
            </a:lvl1pPr>
            <a:lvl2pPr marR="0" lvl="1"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cxnSp>
        <p:nvCxnSpPr>
          <p:cNvPr id="62" name="Google Shape;62;p59"/>
          <p:cNvCxnSpPr/>
          <p:nvPr/>
        </p:nvCxnSpPr>
        <p:spPr>
          <a:xfrm>
            <a:off x="228600" y="762000"/>
            <a:ext cx="11734800" cy="0"/>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wo Content">
  <p:cSld name="5_Two Content">
    <p:spTree>
      <p:nvGrpSpPr>
        <p:cNvPr id="1" name="Shape 63"/>
        <p:cNvGrpSpPr/>
        <p:nvPr/>
      </p:nvGrpSpPr>
      <p:grpSpPr>
        <a:xfrm>
          <a:off x="0" y="0"/>
          <a:ext cx="0" cy="0"/>
          <a:chOff x="0" y="0"/>
          <a:chExt cx="0" cy="0"/>
        </a:xfrm>
      </p:grpSpPr>
      <p:sp>
        <p:nvSpPr>
          <p:cNvPr id="68" name="Google Shape;68;p60"/>
          <p:cNvSpPr txBox="1">
            <a:spLocks noGrp="1"/>
          </p:cNvSpPr>
          <p:nvPr>
            <p:ph type="title"/>
          </p:nvPr>
        </p:nvSpPr>
        <p:spPr>
          <a:xfrm>
            <a:off x="0" y="0"/>
            <a:ext cx="12192000" cy="761999"/>
          </a:xfrm>
          <a:prstGeom prst="rect">
            <a:avLst/>
          </a:prstGeom>
          <a:solidFill>
            <a:schemeClr val="bg1"/>
          </a:solid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4400"/>
              <a:buFont typeface="Roboto"/>
              <a:buNone/>
              <a:defRPr sz="4400" b="1" i="1"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64" name="Google Shape;64;p60"/>
          <p:cNvSpPr>
            <a:spLocks noGrp="1"/>
          </p:cNvSpPr>
          <p:nvPr>
            <p:ph type="body" idx="1"/>
          </p:nvPr>
        </p:nvSpPr>
        <p:spPr>
          <a:xfrm>
            <a:off x="304800" y="1524000"/>
            <a:ext cx="5486400" cy="3124200"/>
          </a:xfrm>
          <a:prstGeom prst="roundRect">
            <a:avLst>
              <a:gd name="adj" fmla="val 0"/>
            </a:avLst>
          </a:prstGeom>
          <a:solidFill>
            <a:schemeClr val="lt1"/>
          </a:solidFill>
          <a:ln>
            <a:noFill/>
          </a:ln>
          <a:effectLst>
            <a:outerShdw dist="76200" dir="2700000" algn="tl" rotWithShape="0">
              <a:schemeClr val="dk1"/>
            </a:outerShdw>
          </a:effectLst>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60"/>
          <p:cNvSpPr>
            <a:spLocks noGrp="1"/>
          </p:cNvSpPr>
          <p:nvPr>
            <p:ph type="body" idx="2"/>
          </p:nvPr>
        </p:nvSpPr>
        <p:spPr>
          <a:xfrm>
            <a:off x="6400800" y="1524000"/>
            <a:ext cx="5486400" cy="3124200"/>
          </a:xfrm>
          <a:prstGeom prst="roundRect">
            <a:avLst>
              <a:gd name="adj" fmla="val 0"/>
            </a:avLst>
          </a:prstGeom>
          <a:solidFill>
            <a:schemeClr val="lt1"/>
          </a:solidFill>
          <a:ln>
            <a:noFill/>
          </a:ln>
          <a:effectLst>
            <a:outerShdw dist="76200" dir="2700000" algn="tl" rotWithShape="0">
              <a:schemeClr val="dk1"/>
            </a:outerShdw>
          </a:effectLst>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60"/>
          <p:cNvSpPr>
            <a:spLocks noGrp="1"/>
          </p:cNvSpPr>
          <p:nvPr>
            <p:ph type="body" idx="3"/>
          </p:nvPr>
        </p:nvSpPr>
        <p:spPr>
          <a:xfrm>
            <a:off x="304800" y="4953000"/>
            <a:ext cx="11582400" cy="1219200"/>
          </a:xfrm>
          <a:prstGeom prst="roundRect">
            <a:avLst>
              <a:gd name="adj" fmla="val 0"/>
            </a:avLst>
          </a:prstGeom>
          <a:solidFill>
            <a:srgbClr val="FFFF00"/>
          </a:solidFill>
          <a:ln>
            <a:noFill/>
          </a:ln>
          <a:effectLst>
            <a:outerShdw dist="76200" dir="2700000" algn="tl" rotWithShape="0">
              <a:schemeClr val="dk1"/>
            </a:outerShdw>
          </a:effectLst>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69" name="Google Shape;69;p60"/>
          <p:cNvCxnSpPr/>
          <p:nvPr/>
        </p:nvCxnSpPr>
        <p:spPr>
          <a:xfrm>
            <a:off x="228600" y="762000"/>
            <a:ext cx="11734800" cy="0"/>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body" idx="1"/>
          </p:nvPr>
        </p:nvSpPr>
        <p:spPr>
          <a:xfrm>
            <a:off x="0" y="1066800"/>
            <a:ext cx="12192000" cy="5135656"/>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100000"/>
              </a:lnSpc>
              <a:spcBef>
                <a:spcPts val="960"/>
              </a:spcBef>
              <a:spcAft>
                <a:spcPts val="0"/>
              </a:spcAft>
              <a:buClr>
                <a:srgbClr val="C00000"/>
              </a:buClr>
              <a:buSzPts val="4800"/>
              <a:buFont typeface="Arial"/>
              <a:buNone/>
              <a:defRPr sz="4800" b="0" i="0" u="none" strike="noStrike" cap="none">
                <a:solidFill>
                  <a:srgbClr val="C00000"/>
                </a:solidFill>
                <a:latin typeface="Roboto"/>
                <a:ea typeface="Roboto"/>
                <a:cs typeface="Roboto"/>
                <a:sym typeface="Roboto"/>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51"/>
          <p:cNvSpPr txBox="1"/>
          <p:nvPr/>
        </p:nvSpPr>
        <p:spPr>
          <a:xfrm>
            <a:off x="0" y="76200"/>
            <a:ext cx="12192000" cy="990600"/>
          </a:xfrm>
          <a:prstGeom prst="rect">
            <a:avLst/>
          </a:prstGeom>
          <a:noFill/>
          <a:ln>
            <a:noFill/>
          </a:ln>
        </p:spPr>
        <p:txBody>
          <a:bodyPr spcFirstLastPara="1" wrap="square" lIns="91425" tIns="45700" rIns="91425" bIns="45700" anchor="ctr" anchorCtr="0">
            <a:noAutofit/>
          </a:bodyPr>
          <a:lstStyle/>
          <a:p>
            <a:pPr marL="230188" marR="0" lvl="0" indent="0" algn="l" rtl="0">
              <a:lnSpc>
                <a:spcPct val="100000"/>
              </a:lnSpc>
              <a:spcBef>
                <a:spcPts val="0"/>
              </a:spcBef>
              <a:spcAft>
                <a:spcPts val="0"/>
              </a:spcAft>
              <a:buClr>
                <a:srgbClr val="FAFAFA"/>
              </a:buClr>
              <a:buSzPts val="4000"/>
              <a:buFont typeface="Roboto"/>
              <a:buNone/>
            </a:pPr>
            <a:r>
              <a:rPr lang="en-US" sz="4000" b="0" i="0" u="none" strike="noStrike" cap="none" dirty="0">
                <a:solidFill>
                  <a:srgbClr val="FAFAFA"/>
                </a:solidFill>
                <a:latin typeface="Roboto"/>
                <a:ea typeface="Roboto"/>
                <a:cs typeface="Roboto"/>
                <a:sym typeface="Roboto"/>
              </a:rPr>
              <a:t> to edit Master title style</a:t>
            </a:r>
            <a:endParaRPr sz="1400" b="0" i="0" u="none" strike="noStrike" cap="none" dirty="0">
              <a:solidFill>
                <a:srgbClr val="000000"/>
              </a:solidFill>
              <a:latin typeface="Roboto" panose="02000000000000000000" pitchFamily="2" charset="0"/>
              <a:ea typeface="Roboto" panose="02000000000000000000" pitchFamily="2" charset="0"/>
              <a:cs typeface="Arial"/>
              <a:sym typeface="Arial"/>
            </a:endParaRPr>
          </a:p>
        </p:txBody>
      </p:sp>
      <p:pic>
        <p:nvPicPr>
          <p:cNvPr id="12" name="Google Shape;12;p51" descr="DCLA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230094"/>
            <a:ext cx="3773751" cy="6828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7"/>
        <p:cNvGrpSpPr/>
        <p:nvPr/>
      </p:nvGrpSpPr>
      <p:grpSpPr>
        <a:xfrm>
          <a:off x="0" y="0"/>
          <a:ext cx="0" cy="0"/>
          <a:chOff x="0" y="0"/>
          <a:chExt cx="0" cy="0"/>
        </a:xfrm>
      </p:grpSpPr>
      <p:sp>
        <p:nvSpPr>
          <p:cNvPr id="19" name="Google Shape;19;p53"/>
          <p:cNvSpPr txBox="1"/>
          <p:nvPr/>
        </p:nvSpPr>
        <p:spPr>
          <a:xfrm>
            <a:off x="0" y="76200"/>
            <a:ext cx="12192000" cy="990600"/>
          </a:xfrm>
          <a:prstGeom prst="rect">
            <a:avLst/>
          </a:prstGeom>
          <a:noFill/>
          <a:ln>
            <a:noFill/>
          </a:ln>
        </p:spPr>
        <p:txBody>
          <a:bodyPr spcFirstLastPara="1" wrap="square" lIns="91425" tIns="45700" rIns="91425" bIns="45700" anchor="ctr" anchorCtr="0">
            <a:noAutofit/>
          </a:bodyPr>
          <a:lstStyle/>
          <a:p>
            <a:pPr marL="230188" marR="0" lvl="0" indent="0" algn="l" rtl="0">
              <a:lnSpc>
                <a:spcPct val="100000"/>
              </a:lnSpc>
              <a:spcBef>
                <a:spcPts val="0"/>
              </a:spcBef>
              <a:spcAft>
                <a:spcPts val="0"/>
              </a:spcAft>
              <a:buClr>
                <a:schemeClr val="lt1"/>
              </a:buClr>
              <a:buSzPts val="4000"/>
              <a:buFont typeface="Calibri"/>
              <a:buNone/>
            </a:pPr>
            <a:endParaRPr sz="4000" b="0" i="0" u="none" strike="noStrike" cap="none">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62"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comptroller.nyc.gov/services/for-city-agencies/comptrollers-directives-and-memoranda/directives-and-memorand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1.nyc.gov/site/oec/green-building/green-building-laws-regulations.pag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codelibrary.amlegal.com/codes/newyorkcity/latest/NYCcharter/0-0-0-104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1.nyc.gov/site/mocs/partners/about-m-wbe.pag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1.nyc.gov/assets/mopd/downloads/pdf/laws_local-law_5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1.nyc.gov/assets/buildings/local_laws/ll58of1987.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dec.ny.go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1.nyc.gov/site/oec/environmental-quality-review/technical-manual.pag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nyc.gov/html/lpc/html/home/home.s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www.nyc.gov/html/dob/html/home/home.shtml" TargetMode="External"/><Relationship Id="rId4" Type="http://schemas.openxmlformats.org/officeDocument/2006/relationships/hyperlink" Target="http://home2.nyc.gov/html/artcom/html/home/home.s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1.nyc.gov/site/dcas/agencies/competitive-funding-programs.page" TargetMode="External"/><Relationship Id="rId2" Type="http://schemas.openxmlformats.org/officeDocument/2006/relationships/hyperlink" Target="https://www1.nyc.gov/site/oec/green-building/green-building-laws-regulations.page" TargetMode="External"/><Relationship Id="rId1" Type="http://schemas.openxmlformats.org/officeDocument/2006/relationships/slideLayout" Target="../slideLayouts/slideLayout5.xml"/><Relationship Id="rId6" Type="http://schemas.openxmlformats.org/officeDocument/2006/relationships/hyperlink" Target="https://comptroller.nyc.gov/services/for-city-agencies/comptrollers-directives-and-memoranda/directives-and-memoranda/" TargetMode="External"/><Relationship Id="rId5" Type="http://schemas.openxmlformats.org/officeDocument/2006/relationships/hyperlink" Target="https://www.nyserda.ny.gov/All-Programs/Programs/New-Construction-Program" TargetMode="External"/><Relationship Id="rId4" Type="http://schemas.openxmlformats.org/officeDocument/2006/relationships/hyperlink" Target="https://www.coned.com/en/save-money/rebates-incentives-tax-credits/rebates-incentives-tax-credits-for-commercial-industrial-buildings-customer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b62e53025f_0_0"/>
          <p:cNvSpPr txBox="1">
            <a:spLocks noGrp="1"/>
          </p:cNvSpPr>
          <p:nvPr>
            <p:ph type="title"/>
          </p:nvPr>
        </p:nvSpPr>
        <p:spPr>
          <a:xfrm>
            <a:off x="0" y="1066799"/>
            <a:ext cx="12192000" cy="5791200"/>
          </a:xfrm>
          <a:prstGeom prst="rect">
            <a:avLst/>
          </a:prstGeom>
          <a:noFill/>
          <a:ln>
            <a:noFill/>
          </a:ln>
        </p:spPr>
        <p:txBody>
          <a:bodyPr spcFirstLastPara="1" wrap="square" lIns="91425" tIns="45700" rIns="91425" bIns="45700" anchor="ctr" anchorCtr="0">
            <a:noAutofit/>
          </a:bodyPr>
          <a:lstStyle/>
          <a:p>
            <a:pPr marL="233362" lvl="0">
              <a:buClr>
                <a:schemeClr val="dk1"/>
              </a:buClr>
              <a:buSzPts val="5400"/>
            </a:pPr>
            <a:r>
              <a:rPr lang="en-US" altLang="en-US" sz="5400" b="1" dirty="0">
                <a:latin typeface="Roboto" panose="02000000000000000000" pitchFamily="2" charset="0"/>
                <a:ea typeface="Roboto" panose="02000000000000000000" pitchFamily="2" charset="0"/>
              </a:rPr>
              <a:t>FY22 CAPITAL BUDGET SEMINAR</a:t>
            </a:r>
            <a:br>
              <a:rPr lang="en-US" altLang="en-US" sz="5400" b="1" dirty="0">
                <a:latin typeface="Roboto" panose="02000000000000000000" pitchFamily="2" charset="0"/>
                <a:ea typeface="Roboto" panose="02000000000000000000" pitchFamily="2" charset="0"/>
              </a:rPr>
            </a:br>
            <a:r>
              <a:rPr lang="en-US" altLang="en-US" sz="5400" b="1" dirty="0">
                <a:latin typeface="Roboto" panose="02000000000000000000" pitchFamily="2" charset="0"/>
                <a:ea typeface="Roboto" panose="02000000000000000000" pitchFamily="2" charset="0"/>
              </a:rPr>
              <a:t>Construction/Renovation</a:t>
            </a:r>
            <a:endParaRPr sz="5400" b="1" i="0" u="none" strike="noStrike" cap="none" dirty="0">
              <a:solidFill>
                <a:schemeClr val="dk1"/>
              </a:solidFill>
              <a:latin typeface="Roboto" panose="02000000000000000000" pitchFamily="2" charset="0"/>
              <a:ea typeface="Roboto" panose="02000000000000000000" pitchFamily="2" charset="0"/>
              <a:cs typeface="Roboto"/>
              <a:sym typeface="Roboto"/>
            </a:endParaRPr>
          </a:p>
        </p:txBody>
      </p:sp>
      <p:sp>
        <p:nvSpPr>
          <p:cNvPr id="122" name="Google Shape;122;gb62e53025f_0_0"/>
          <p:cNvSpPr txBox="1">
            <a:spLocks noGrp="1"/>
          </p:cNvSpPr>
          <p:nvPr>
            <p:ph type="body" idx="2"/>
          </p:nvPr>
        </p:nvSpPr>
        <p:spPr>
          <a:xfrm>
            <a:off x="8153400" y="5791201"/>
            <a:ext cx="4038600" cy="1066800"/>
          </a:xfrm>
          <a:prstGeom prst="rect">
            <a:avLst/>
          </a:prstGeom>
          <a:noFill/>
          <a:ln>
            <a:noFill/>
          </a:ln>
        </p:spPr>
        <p:txBody>
          <a:bodyPr spcFirstLastPara="1" wrap="square" lIns="91425" tIns="45700" rIns="91425" bIns="45700" anchor="ctr" anchorCtr="0">
            <a:noAutofit/>
          </a:bodyPr>
          <a:lstStyle/>
          <a:p>
            <a:pPr marL="233362" lvl="0" indent="0" algn="r" rtl="0">
              <a:lnSpc>
                <a:spcPct val="100000"/>
              </a:lnSpc>
              <a:spcBef>
                <a:spcPts val="480"/>
              </a:spcBef>
              <a:spcAft>
                <a:spcPts val="0"/>
              </a:spcAft>
              <a:buClr>
                <a:schemeClr val="dk1"/>
              </a:buClr>
              <a:buSzPts val="2400"/>
              <a:buNone/>
            </a:pPr>
            <a:r>
              <a:rPr lang="en-US" sz="2400" b="1" dirty="0">
                <a:solidFill>
                  <a:schemeClr val="dk1"/>
                </a:solidFill>
              </a:rPr>
              <a:t>www.nyc.gov/culture</a:t>
            </a:r>
            <a:endParaRPr sz="2400" b="1" dirty="0">
              <a:solidFill>
                <a:schemeClr val="dk1"/>
              </a:solidFill>
              <a:latin typeface="Roboto" panose="02000000000000000000" pitchFamily="2" charset="0"/>
              <a:ea typeface="Roboto" panose="02000000000000000000" pitchFamily="2" charset="0"/>
              <a:cs typeface="Arimo"/>
              <a:sym typeface="Arim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BD73-BCD3-41F1-8288-3CEF3DEEB8DB}"/>
              </a:ext>
            </a:extLst>
          </p:cNvPr>
          <p:cNvSpPr>
            <a:spLocks noGrp="1"/>
          </p:cNvSpPr>
          <p:nvPr>
            <p:ph type="title"/>
          </p:nvPr>
        </p:nvSpPr>
        <p:spPr/>
        <p:txBody>
          <a:bodyPr/>
          <a:lstStyle/>
          <a:p>
            <a:r>
              <a:rPr lang="en-US" dirty="0"/>
              <a:t>ORGANIZATION RESPONSIBILITIES</a:t>
            </a:r>
          </a:p>
        </p:txBody>
      </p:sp>
      <p:sp>
        <p:nvSpPr>
          <p:cNvPr id="3" name="Content Placeholder 2">
            <a:extLst>
              <a:ext uri="{FF2B5EF4-FFF2-40B4-BE49-F238E27FC236}">
                <a16:creationId xmlns:a16="http://schemas.microsoft.com/office/drawing/2014/main" id="{5D90341D-9BFD-4535-8DF8-206B790AF967}"/>
              </a:ext>
            </a:extLst>
          </p:cNvPr>
          <p:cNvSpPr>
            <a:spLocks noGrp="1"/>
          </p:cNvSpPr>
          <p:nvPr>
            <p:ph sz="quarter" idx="12"/>
          </p:nvPr>
        </p:nvSpPr>
        <p:spPr>
          <a:xfrm>
            <a:off x="378317" y="1136081"/>
            <a:ext cx="11435365" cy="5200891"/>
          </a:xfrm>
          <a:ln>
            <a:solidFill>
              <a:schemeClr val="dk1"/>
            </a:solidFill>
          </a:ln>
        </p:spPr>
        <p:txBody>
          <a:bodyPr wrap="square"/>
          <a:lstStyle/>
          <a:p>
            <a:pPr marL="468313" indent="-187325">
              <a:buClr>
                <a:schemeClr val="tx1"/>
              </a:buClr>
            </a:pPr>
            <a:r>
              <a:rPr lang="en-US" altLang="en-US" sz="1800" b="1" dirty="0">
                <a:latin typeface="Roboto" panose="020B0604020202020204" charset="0"/>
                <a:ea typeface="Roboto" panose="020B0604020202020204" charset="0"/>
                <a:cs typeface="Arial" panose="020B0604020202020204" pitchFamily="34" charset="0"/>
              </a:rPr>
              <a:t>Get scope and design approvals for all city-funded capital projects</a:t>
            </a:r>
          </a:p>
          <a:p>
            <a:pPr marL="468313" lvl="1" indent="-187325">
              <a:buClr>
                <a:schemeClr val="tx1"/>
              </a:buClr>
              <a:buSzPct val="80000"/>
              <a:buFont typeface="Courier New" panose="02070309020205020404" pitchFamily="49" charset="0"/>
              <a:buChar char="o"/>
            </a:pPr>
            <a:r>
              <a:rPr lang="en-US" altLang="en-US" sz="1800" dirty="0">
                <a:latin typeface="Roboto" panose="020B0604020202020204" charset="0"/>
                <a:ea typeface="Roboto" panose="020B0604020202020204" charset="0"/>
                <a:cs typeface="Arial" panose="020B0604020202020204" pitchFamily="34" charset="0"/>
              </a:rPr>
              <a:t>DCLA approval at design phase milestones (Scope Development, Schematic Design, Design Development, Construction Documents)</a:t>
            </a:r>
          </a:p>
          <a:p>
            <a:pPr marL="468313" lvl="1" indent="-187325">
              <a:buClr>
                <a:schemeClr val="tx1"/>
              </a:buClr>
              <a:buSzPct val="80000"/>
              <a:buFont typeface="Courier New" panose="02070309020205020404" pitchFamily="49" charset="0"/>
              <a:buChar char="o"/>
            </a:pPr>
            <a:r>
              <a:rPr lang="en-US" altLang="en-US" sz="1800" dirty="0">
                <a:latin typeface="Roboto" panose="020B0604020202020204" charset="0"/>
                <a:ea typeface="Roboto" panose="020B0604020202020204" charset="0"/>
                <a:cs typeface="Arial" panose="020B0604020202020204" pitchFamily="34" charset="0"/>
              </a:rPr>
              <a:t>DCLA approval prior to submission to PDC or LPC</a:t>
            </a:r>
          </a:p>
          <a:p>
            <a:pPr marL="468313" lvl="1" indent="-187325">
              <a:buClr>
                <a:schemeClr val="tx1"/>
              </a:buClr>
              <a:buSzPct val="80000"/>
              <a:buFont typeface="Courier New" panose="02070309020205020404" pitchFamily="49" charset="0"/>
              <a:buChar char="o"/>
            </a:pPr>
            <a:r>
              <a:rPr lang="en-US" altLang="en-US" sz="1800" dirty="0">
                <a:latin typeface="Roboto" panose="020B0604020202020204" charset="0"/>
                <a:ea typeface="Roboto" panose="020B0604020202020204" charset="0"/>
                <a:cs typeface="Arial" panose="020B0604020202020204" pitchFamily="34" charset="0"/>
              </a:rPr>
              <a:t>Provide accurate information on operating </a:t>
            </a:r>
            <a:r>
              <a:rPr lang="en-US" altLang="en-US" sz="1800" b="1" dirty="0">
                <a:latin typeface="Roboto" panose="020B0604020202020204" charset="0"/>
                <a:ea typeface="Roboto" panose="020B0604020202020204" charset="0"/>
                <a:cs typeface="Arial" panose="020B0604020202020204" pitchFamily="34" charset="0"/>
              </a:rPr>
              <a:t>implications</a:t>
            </a:r>
            <a:r>
              <a:rPr lang="en-US" altLang="en-US" sz="1800" dirty="0">
                <a:latin typeface="Roboto" panose="020B0604020202020204" charset="0"/>
                <a:ea typeface="Roboto" panose="020B0604020202020204" charset="0"/>
                <a:cs typeface="Arial" panose="020B0604020202020204" pitchFamily="34" charset="0"/>
              </a:rPr>
              <a:t> (increased costs, maintenance, security, etc.) </a:t>
            </a:r>
          </a:p>
          <a:p>
            <a:pPr marL="468313" lvl="1" indent="-187325">
              <a:lnSpc>
                <a:spcPct val="80000"/>
              </a:lnSpc>
              <a:buClr>
                <a:schemeClr val="tx1"/>
              </a:buClr>
            </a:pPr>
            <a:endParaRPr lang="en-US" altLang="en-US" sz="1800" dirty="0">
              <a:latin typeface="Roboto" panose="020B0604020202020204" charset="0"/>
              <a:ea typeface="Roboto" panose="020B0604020202020204" charset="0"/>
              <a:cs typeface="Arial" panose="020B0604020202020204" pitchFamily="34" charset="0"/>
            </a:endParaRPr>
          </a:p>
          <a:p>
            <a:pPr marL="468313" indent="-187325">
              <a:buClr>
                <a:schemeClr val="tx1"/>
              </a:buClr>
            </a:pPr>
            <a:r>
              <a:rPr lang="en-US" altLang="en-US" sz="1800" b="1" dirty="0">
                <a:latin typeface="Roboto" panose="020B0604020202020204" charset="0"/>
                <a:ea typeface="Roboto" panose="020B0604020202020204" charset="0"/>
                <a:cs typeface="Arial" panose="020B0604020202020204" pitchFamily="34" charset="0"/>
              </a:rPr>
              <a:t>Operational Responsibilities:</a:t>
            </a:r>
          </a:p>
          <a:p>
            <a:pPr marL="468313" lvl="1" indent="-187325">
              <a:buClr>
                <a:schemeClr val="tx1"/>
              </a:buClr>
              <a:buSzPct val="80000"/>
              <a:buFont typeface="Courier New" panose="02070309020205020404" pitchFamily="49" charset="0"/>
              <a:buChar char="o"/>
            </a:pPr>
            <a:r>
              <a:rPr lang="en-US" altLang="en-US" sz="1800" dirty="0">
                <a:latin typeface="Roboto" panose="020B0604020202020204" charset="0"/>
                <a:ea typeface="Roboto" panose="020B0604020202020204" charset="0"/>
                <a:cs typeface="Arial" panose="020B0604020202020204" pitchFamily="34" charset="0"/>
              </a:rPr>
              <a:t>Filings with DOB, FDNY, etc. </a:t>
            </a:r>
          </a:p>
          <a:p>
            <a:pPr marL="468313" lvl="1" indent="-187325">
              <a:buClr>
                <a:schemeClr val="tx1"/>
              </a:buClr>
              <a:buSzPct val="80000"/>
              <a:buFont typeface="Courier New" panose="02070309020205020404" pitchFamily="49" charset="0"/>
              <a:buChar char="o"/>
            </a:pPr>
            <a:r>
              <a:rPr lang="en-US" altLang="en-US" sz="1800" dirty="0">
                <a:latin typeface="Roboto" panose="020B0604020202020204" charset="0"/>
                <a:ea typeface="Roboto" panose="020B0604020202020204" charset="0"/>
                <a:cs typeface="Arial" panose="020B0604020202020204" pitchFamily="34" charset="0"/>
              </a:rPr>
              <a:t>Violations </a:t>
            </a:r>
          </a:p>
          <a:p>
            <a:pPr marL="468313" lvl="1" indent="-187325">
              <a:buClr>
                <a:schemeClr val="tx1"/>
              </a:buClr>
              <a:buSzPct val="80000"/>
              <a:buFont typeface="Courier New" panose="02070309020205020404" pitchFamily="49" charset="0"/>
              <a:buChar char="o"/>
            </a:pPr>
            <a:r>
              <a:rPr lang="en-US" altLang="en-US" sz="1800" dirty="0">
                <a:latin typeface="Roboto" panose="020B0604020202020204" charset="0"/>
                <a:ea typeface="Roboto" panose="020B0604020202020204" charset="0"/>
                <a:cs typeface="Arial" panose="020B0604020202020204" pitchFamily="34" charset="0"/>
              </a:rPr>
              <a:t>Maintenance Plan </a:t>
            </a:r>
          </a:p>
          <a:p>
            <a:pPr marL="468313" lvl="1" indent="-187325">
              <a:buClr>
                <a:schemeClr val="tx1"/>
              </a:buClr>
              <a:buSzPct val="80000"/>
              <a:buFont typeface="Courier New" panose="02070309020205020404" pitchFamily="49" charset="0"/>
              <a:buChar char="o"/>
            </a:pPr>
            <a:r>
              <a:rPr lang="en-US" altLang="en-US" sz="1800" dirty="0">
                <a:latin typeface="Roboto" panose="020B0604020202020204" charset="0"/>
                <a:ea typeface="Roboto" panose="020B0604020202020204" charset="0"/>
                <a:cs typeface="Arial" panose="020B0604020202020204" pitchFamily="34" charset="0"/>
              </a:rPr>
              <a:t>Certificate of Occupancy</a:t>
            </a:r>
          </a:p>
          <a:p>
            <a:pPr marL="468313" lvl="1" indent="-187325">
              <a:buClr>
                <a:schemeClr val="tx1"/>
              </a:buClr>
              <a:buSzPct val="80000"/>
              <a:buFont typeface="Courier New" panose="02070309020205020404" pitchFamily="49" charset="0"/>
              <a:buChar char="o"/>
            </a:pPr>
            <a:r>
              <a:rPr lang="en-US" altLang="en-US" sz="1800" dirty="0">
                <a:latin typeface="Roboto" panose="020B0604020202020204" charset="0"/>
                <a:ea typeface="Roboto" panose="020B0604020202020204" charset="0"/>
                <a:cs typeface="Arial" panose="020B0604020202020204" pitchFamily="34" charset="0"/>
              </a:rPr>
              <a:t>Public Assembly permits</a:t>
            </a:r>
          </a:p>
          <a:p>
            <a:pPr marL="468313" lvl="1" indent="-187325">
              <a:buClr>
                <a:schemeClr val="tx1"/>
              </a:buClr>
              <a:buSzPct val="80000"/>
              <a:buFont typeface="Courier New" panose="02070309020205020404" pitchFamily="49" charset="0"/>
              <a:buChar char="o"/>
            </a:pPr>
            <a:r>
              <a:rPr lang="en-US" altLang="en-US" sz="1800" dirty="0">
                <a:latin typeface="Roboto" panose="020B0604020202020204" charset="0"/>
                <a:ea typeface="Roboto" panose="020B0604020202020204" charset="0"/>
                <a:cs typeface="Arial" panose="020B0604020202020204" pitchFamily="34" charset="0"/>
              </a:rPr>
              <a:t>Compliance with local laws and City agency policies</a:t>
            </a:r>
          </a:p>
          <a:p>
            <a:pPr marL="468313" lvl="1" indent="-187325">
              <a:buClr>
                <a:schemeClr val="tx1"/>
              </a:buClr>
            </a:pPr>
            <a:endParaRPr lang="en-US" altLang="en-US" sz="1800" dirty="0">
              <a:latin typeface="Roboto" panose="020B0604020202020204" charset="0"/>
              <a:ea typeface="Roboto" panose="020B0604020202020204" charset="0"/>
              <a:cs typeface="Arial" panose="020B0604020202020204" pitchFamily="34" charset="0"/>
            </a:endParaRPr>
          </a:p>
          <a:p>
            <a:pPr marL="280988">
              <a:buClr>
                <a:schemeClr val="tx1"/>
              </a:buClr>
            </a:pPr>
            <a:r>
              <a:rPr lang="en-US" altLang="en-US" sz="1800" b="1" dirty="0">
                <a:latin typeface="Roboto" panose="020B0604020202020204" charset="0"/>
                <a:ea typeface="Roboto" panose="020B0604020202020204" charset="0"/>
                <a:cs typeface="Arial" panose="020B0604020202020204" pitchFamily="34" charset="0"/>
              </a:rPr>
              <a:t>DCLA approval of donor credit, naming rights, press announcements (including capital funding announcements) and signage</a:t>
            </a:r>
          </a:p>
        </p:txBody>
      </p:sp>
    </p:spTree>
    <p:extLst>
      <p:ext uri="{BB962C8B-B14F-4D97-AF65-F5344CB8AC3E}">
        <p14:creationId xmlns:p14="http://schemas.microsoft.com/office/powerpoint/2010/main" val="409296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6"/>
        <p:cNvGrpSpPr/>
        <p:nvPr/>
      </p:nvGrpSpPr>
      <p:grpSpPr>
        <a:xfrm>
          <a:off x="0" y="0"/>
          <a:ext cx="0" cy="0"/>
          <a:chOff x="0" y="0"/>
          <a:chExt cx="0" cy="0"/>
        </a:xfrm>
      </p:grpSpPr>
      <p:sp>
        <p:nvSpPr>
          <p:cNvPr id="6" name="Google Shape;127;gb62e53025f_0_6">
            <a:extLst>
              <a:ext uri="{C183D7F6-B498-43B3-948B-1728B52AA6E4}">
                <adec:decorative xmlns:adec="http://schemas.microsoft.com/office/drawing/2017/decorative" val="0"/>
              </a:ext>
            </a:extLst>
          </p:cNvPr>
          <p:cNvSpPr txBox="1">
            <a:spLocks noGrp="1"/>
          </p:cNvSpPr>
          <p:nvPr>
            <p:ph type="title" idx="4294967295"/>
          </p:nvPr>
        </p:nvSpPr>
        <p:spPr>
          <a:xfrm>
            <a:off x="0" y="0"/>
            <a:ext cx="12192000" cy="777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400"/>
              <a:buFont typeface="Roboto"/>
              <a:buNone/>
              <a:defRPr sz="4400" b="1" i="1"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chemeClr val="dk1"/>
              </a:buClr>
              <a:buSzPts val="4400"/>
              <a:buFont typeface="Roboto"/>
              <a:buNone/>
              <a:tabLst/>
              <a:defRPr/>
            </a:pPr>
            <a:r>
              <a:rPr kumimoji="0" lang="en-US" sz="4400" b="1" i="1" u="none" strike="noStrike" kern="0" cap="none" spc="0" normalizeH="0" baseline="0" noProof="0" dirty="0">
                <a:ln>
                  <a:noFill/>
                </a:ln>
                <a:solidFill>
                  <a:srgbClr val="000000"/>
                </a:solidFill>
                <a:effectLst/>
                <a:uLnTx/>
                <a:uFillTx/>
                <a:latin typeface="Roboto"/>
                <a:ea typeface="Roboto"/>
                <a:cs typeface="Roboto"/>
                <a:sym typeface="Roboto"/>
              </a:rPr>
              <a:t>GETTING STARTED</a:t>
            </a:r>
          </a:p>
        </p:txBody>
      </p:sp>
      <p:sp>
        <p:nvSpPr>
          <p:cNvPr id="7" name="Google Shape;136;p2" descr="Image of the exterior of Casa Belvedere">
            <a:extLst>
              <a:ext uri="{FF2B5EF4-FFF2-40B4-BE49-F238E27FC236}">
                <a16:creationId xmlns:a16="http://schemas.microsoft.com/office/drawing/2014/main" id="{EF7691AB-FF6E-4452-A539-2BAA21750AD7}"/>
              </a:ext>
              <a:ext uri="{C183D7F6-B498-43B3-948B-1728B52AA6E4}">
                <adec:decorative xmlns:adec="http://schemas.microsoft.com/office/drawing/2017/decorative" val="0"/>
              </a:ext>
            </a:extLst>
          </p:cNvPr>
          <p:cNvSpPr/>
          <p:nvPr/>
        </p:nvSpPr>
        <p:spPr>
          <a:xfrm>
            <a:off x="9962866" y="6295723"/>
            <a:ext cx="1510550" cy="270636"/>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p:spPr>
        <p:txBody>
          <a:bodyPr spcFirstLastPara="1" wrap="square" lIns="91425" tIns="45700" rIns="91425" bIns="45700" anchor="b" anchorCtr="0">
            <a:normAutofit/>
          </a:bodyPr>
          <a:lstStyle/>
          <a:p>
            <a:pPr marL="236536" marR="0" lvl="1" indent="0" algn="r" rtl="0">
              <a:lnSpc>
                <a:spcPct val="80000"/>
              </a:lnSpc>
              <a:spcBef>
                <a:spcPts val="0"/>
              </a:spcBef>
              <a:spcAft>
                <a:spcPts val="0"/>
              </a:spcAft>
              <a:buClr>
                <a:schemeClr val="dk1"/>
              </a:buClr>
              <a:buSzPts val="1200"/>
              <a:buFont typeface="Arial"/>
              <a:buNone/>
            </a:pPr>
            <a:r>
              <a:rPr lang="en-US" sz="1200" dirty="0">
                <a:solidFill>
                  <a:schemeClr val="dk1"/>
                </a:solidFill>
                <a:latin typeface="Roboto"/>
                <a:ea typeface="Roboto"/>
                <a:sym typeface="Roboto"/>
              </a:rPr>
              <a:t>Casa Belvedere</a:t>
            </a:r>
            <a:endParaRPr sz="1400" b="0" i="0" u="none" strike="noStrike" cap="none" dirty="0">
              <a:solidFill>
                <a:srgbClr val="000000"/>
              </a:solidFill>
              <a:latin typeface="Roboto" panose="02000000000000000000" pitchFamily="2" charset="0"/>
              <a:ea typeface="Roboto" panose="02000000000000000000" pitchFamily="2" charset="0"/>
              <a:sym typeface="Arial"/>
            </a:endParaRPr>
          </a:p>
        </p:txBody>
      </p:sp>
    </p:spTree>
    <p:extLst>
      <p:ext uri="{BB962C8B-B14F-4D97-AF65-F5344CB8AC3E}">
        <p14:creationId xmlns:p14="http://schemas.microsoft.com/office/powerpoint/2010/main" val="251342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BD73-BCD3-41F1-8288-3CEF3DEEB8DB}"/>
              </a:ext>
            </a:extLst>
          </p:cNvPr>
          <p:cNvSpPr>
            <a:spLocks noGrp="1"/>
          </p:cNvSpPr>
          <p:nvPr>
            <p:ph type="title"/>
          </p:nvPr>
        </p:nvSpPr>
        <p:spPr/>
        <p:txBody>
          <a:bodyPr/>
          <a:lstStyle/>
          <a:p>
            <a:r>
              <a:rPr lang="en-US" dirty="0"/>
              <a:t>(RE)DEFINE YOUR PROJECT</a:t>
            </a:r>
          </a:p>
        </p:txBody>
      </p:sp>
      <p:sp>
        <p:nvSpPr>
          <p:cNvPr id="3" name="Content Placeholder 2">
            <a:extLst>
              <a:ext uri="{FF2B5EF4-FFF2-40B4-BE49-F238E27FC236}">
                <a16:creationId xmlns:a16="http://schemas.microsoft.com/office/drawing/2014/main" id="{5D90341D-9BFD-4535-8DF8-206B790AF967}"/>
              </a:ext>
            </a:extLst>
          </p:cNvPr>
          <p:cNvSpPr>
            <a:spLocks noGrp="1"/>
          </p:cNvSpPr>
          <p:nvPr>
            <p:ph sz="quarter" idx="12"/>
          </p:nvPr>
        </p:nvSpPr>
        <p:spPr>
          <a:ln>
            <a:solidFill>
              <a:schemeClr val="dk1"/>
            </a:solidFill>
          </a:ln>
        </p:spPr>
        <p:txBody>
          <a:bodyPr/>
          <a:lstStyle/>
          <a:p>
            <a:pPr marL="233363" indent="-115888" eaLnBrk="1" hangingPunct="1">
              <a:buFontTx/>
              <a:buNone/>
            </a:pPr>
            <a:r>
              <a:rPr lang="en-US" altLang="en-US" sz="1800" b="1" dirty="0"/>
              <a:t>Since submitting your Capital funding request, things might have changed, e.g.</a:t>
            </a:r>
          </a:p>
          <a:p>
            <a:pPr marL="339725" indent="-222250" eaLnBrk="1" hangingPunct="1">
              <a:buFont typeface="Arial" panose="020B0604020202020204" pitchFamily="34" charset="0"/>
              <a:buChar char="•"/>
            </a:pPr>
            <a:r>
              <a:rPr lang="en-US" altLang="en-US" sz="1800" dirty="0"/>
              <a:t>Your project was not fully funded</a:t>
            </a:r>
          </a:p>
          <a:p>
            <a:pPr marL="339725" indent="-222250" eaLnBrk="1" hangingPunct="1">
              <a:buFont typeface="Arial" panose="020B0604020202020204" pitchFamily="34" charset="0"/>
              <a:buChar char="•"/>
            </a:pPr>
            <a:r>
              <a:rPr lang="en-US" altLang="en-US" sz="1800" dirty="0"/>
              <a:t>Design plans or your organization’s priorities changed</a:t>
            </a:r>
          </a:p>
          <a:p>
            <a:pPr marL="339725" indent="-222250" eaLnBrk="1" hangingPunct="1">
              <a:buFont typeface="Arial" panose="020B0604020202020204" pitchFamily="34" charset="0"/>
              <a:buChar char="•"/>
            </a:pPr>
            <a:r>
              <a:rPr lang="en-US" altLang="en-US" sz="1800" dirty="0"/>
              <a:t>You received funding from a source other than the City</a:t>
            </a:r>
          </a:p>
          <a:p>
            <a:pPr marL="233363" indent="-115888">
              <a:buClr>
                <a:schemeClr val="tx1"/>
              </a:buClr>
            </a:pPr>
            <a:endParaRPr lang="en-US" altLang="en-US" sz="1800" b="1" dirty="0">
              <a:latin typeface="Roboto" panose="020B0604020202020204" charset="0"/>
              <a:ea typeface="Roboto" panose="020B0604020202020204" charset="0"/>
              <a:cs typeface="Arial" panose="020B0604020202020204" pitchFamily="34" charset="0"/>
            </a:endParaRPr>
          </a:p>
          <a:p>
            <a:pPr marL="233363" indent="-115888" eaLnBrk="1" hangingPunct="1">
              <a:buFontTx/>
              <a:buNone/>
            </a:pPr>
            <a:r>
              <a:rPr lang="en-US" altLang="en-US" sz="1800" b="1" dirty="0"/>
              <a:t>The actual project scope can be different from the project described in your funding request.</a:t>
            </a:r>
          </a:p>
          <a:p>
            <a:pPr marL="233363" indent="-115888" eaLnBrk="1" hangingPunct="1">
              <a:buFontTx/>
              <a:buNone/>
            </a:pPr>
            <a:endParaRPr lang="en-US" altLang="en-US" sz="1200" b="1" dirty="0"/>
          </a:p>
          <a:p>
            <a:pPr marL="117475" eaLnBrk="1" hangingPunct="1">
              <a:buFontTx/>
              <a:buNone/>
            </a:pPr>
            <a:r>
              <a:rPr lang="en-US" altLang="en-US" sz="1800" b="1" dirty="0"/>
              <a:t>The project scope should realistically reflect the funding available in the active fiscal year. Discuss your project in detail with your DCLA Project Manager as soon as possible so that we can initiate the administrative review and approval process.</a:t>
            </a:r>
          </a:p>
          <a:p>
            <a:pPr marL="233363" indent="-115888" eaLnBrk="1" hangingPunct="1">
              <a:buFontTx/>
              <a:buNone/>
            </a:pPr>
            <a:endParaRPr lang="en-US" altLang="en-US" sz="1200" b="1" dirty="0"/>
          </a:p>
          <a:p>
            <a:pPr marL="233363" indent="-115888" eaLnBrk="1" hangingPunct="1">
              <a:buFontTx/>
              <a:buNone/>
            </a:pPr>
            <a:r>
              <a:rPr lang="en-US" altLang="en-US" sz="1800" b="1" dirty="0"/>
              <a:t>Documents you should prepare for DCLA’s review:</a:t>
            </a:r>
          </a:p>
          <a:p>
            <a:pPr marL="339725" indent="-222250" eaLnBrk="1" hangingPunct="1">
              <a:buFont typeface="Arial" panose="020B0604020202020204" pitchFamily="34" charset="0"/>
              <a:buChar char="•"/>
            </a:pPr>
            <a:r>
              <a:rPr lang="en-US" altLang="en-US" sz="1800" dirty="0"/>
              <a:t>DCLA’s Program, itemized project budget, and operations budget (all projects)</a:t>
            </a:r>
          </a:p>
          <a:p>
            <a:pPr marL="339725" indent="-222250" eaLnBrk="1" hangingPunct="1">
              <a:buFont typeface="Arial" panose="020B0604020202020204" pitchFamily="34" charset="0"/>
              <a:buChar char="•"/>
            </a:pPr>
            <a:r>
              <a:rPr lang="en-US" altLang="en-US" sz="1800" dirty="0"/>
              <a:t>Design documents and cost estimates (if applicable) </a:t>
            </a:r>
          </a:p>
          <a:p>
            <a:pPr marL="339725" indent="-222250" eaLnBrk="1" hangingPunct="1">
              <a:buFont typeface="Arial" panose="020B0604020202020204" pitchFamily="34" charset="0"/>
              <a:buChar char="•"/>
            </a:pPr>
            <a:r>
              <a:rPr lang="en-US" altLang="en-US" sz="1800" dirty="0"/>
              <a:t>FA and CCGs: Scope narrative, application package, board resolution, and DCLA Program form</a:t>
            </a:r>
          </a:p>
          <a:p>
            <a:pPr marL="115888">
              <a:lnSpc>
                <a:spcPct val="80000"/>
              </a:lnSpc>
              <a:buClr>
                <a:schemeClr val="tx1"/>
              </a:buClr>
            </a:pPr>
            <a:endParaRPr lang="en-US" altLang="en-US" sz="1800" b="1" dirty="0">
              <a:latin typeface="Roboto" panose="020B0604020202020204" charset="0"/>
              <a:ea typeface="Roboto" panose="020B0604020202020204" charset="0"/>
              <a:cs typeface="Arial" panose="020B0604020202020204" pitchFamily="34" charset="0"/>
            </a:endParaRPr>
          </a:p>
        </p:txBody>
      </p:sp>
    </p:spTree>
    <p:extLst>
      <p:ext uri="{BB962C8B-B14F-4D97-AF65-F5344CB8AC3E}">
        <p14:creationId xmlns:p14="http://schemas.microsoft.com/office/powerpoint/2010/main" val="157632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45AD68-2276-43B8-A28C-28556EC2CD5C}"/>
              </a:ext>
            </a:extLst>
          </p:cNvPr>
          <p:cNvSpPr>
            <a:spLocks noGrp="1"/>
          </p:cNvSpPr>
          <p:nvPr>
            <p:ph type="title"/>
          </p:nvPr>
        </p:nvSpPr>
        <p:spPr/>
        <p:txBody>
          <a:bodyPr/>
          <a:lstStyle/>
          <a:p>
            <a:r>
              <a:rPr lang="en-US" dirty="0"/>
              <a:t>THE FOUR KEY REVIEW STAGES</a:t>
            </a:r>
          </a:p>
        </p:txBody>
      </p:sp>
      <p:sp>
        <p:nvSpPr>
          <p:cNvPr id="2" name="Text Placeholder 1">
            <a:extLst>
              <a:ext uri="{FF2B5EF4-FFF2-40B4-BE49-F238E27FC236}">
                <a16:creationId xmlns:a16="http://schemas.microsoft.com/office/drawing/2014/main" id="{87A28BD7-CB69-45E0-A303-2D13B81FBA01}"/>
              </a:ext>
            </a:extLst>
          </p:cNvPr>
          <p:cNvSpPr>
            <a:spLocks noGrp="1"/>
          </p:cNvSpPr>
          <p:nvPr>
            <p:ph type="body" idx="1"/>
          </p:nvPr>
        </p:nvSpPr>
        <p:spPr>
          <a:xfrm>
            <a:off x="304800" y="998004"/>
            <a:ext cx="3048000" cy="1030224"/>
          </a:xfr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344488" algn="l"/>
            <a:r>
              <a:rPr lang="en-US" b="1" dirty="0">
                <a:solidFill>
                  <a:schemeClr val="tx1"/>
                </a:solidFill>
              </a:rPr>
              <a:t>1) DCLA</a:t>
            </a:r>
          </a:p>
        </p:txBody>
      </p:sp>
      <p:sp>
        <p:nvSpPr>
          <p:cNvPr id="6" name="Text Placeholder 5">
            <a:extLst>
              <a:ext uri="{FF2B5EF4-FFF2-40B4-BE49-F238E27FC236}">
                <a16:creationId xmlns:a16="http://schemas.microsoft.com/office/drawing/2014/main" id="{DBEB9194-94D5-4767-8011-B3E5643B306E}"/>
              </a:ext>
            </a:extLst>
          </p:cNvPr>
          <p:cNvSpPr>
            <a:spLocks noGrp="1"/>
          </p:cNvSpPr>
          <p:nvPr>
            <p:ph type="body" idx="5"/>
          </p:nvPr>
        </p:nvSpPr>
        <p:spPr>
          <a:xfrm>
            <a:off x="3657600" y="998003"/>
            <a:ext cx="8226552" cy="1030225"/>
          </a:xfrm>
        </p:spPr>
        <p:txBody>
          <a:bodyPr anchor="t" anchorCtr="0"/>
          <a:lstStyle/>
          <a:p>
            <a:pPr marL="290513" indent="-290513">
              <a:spcBef>
                <a:spcPct val="50000"/>
              </a:spcBef>
            </a:pPr>
            <a:r>
              <a:rPr lang="en-US" altLang="en-US" dirty="0"/>
              <a:t>Scope Review &amp; Approval</a:t>
            </a:r>
          </a:p>
          <a:p>
            <a:pPr marL="285750" indent="-285750" eaLnBrk="1" hangingPunct="1">
              <a:spcBef>
                <a:spcPct val="50000"/>
              </a:spcBef>
            </a:pPr>
            <a:r>
              <a:rPr lang="en-US" altLang="en-US" dirty="0"/>
              <a:t>Establishes project  eligibility and feasibility</a:t>
            </a:r>
          </a:p>
        </p:txBody>
      </p:sp>
      <p:sp>
        <p:nvSpPr>
          <p:cNvPr id="5" name="Text Placeholder 4">
            <a:extLst>
              <a:ext uri="{FF2B5EF4-FFF2-40B4-BE49-F238E27FC236}">
                <a16:creationId xmlns:a16="http://schemas.microsoft.com/office/drawing/2014/main" id="{48B01CD5-6B08-4193-92CF-DD195A406EB8}"/>
              </a:ext>
            </a:extLst>
          </p:cNvPr>
          <p:cNvSpPr>
            <a:spLocks noGrp="1"/>
          </p:cNvSpPr>
          <p:nvPr>
            <p:ph type="body" idx="4"/>
          </p:nvPr>
        </p:nvSpPr>
        <p:spPr>
          <a:xfrm>
            <a:off x="304800" y="2248992"/>
            <a:ext cx="3048000" cy="1180008"/>
          </a:xfrm>
        </p:spPr>
        <p:txBody>
          <a:bodyPr/>
          <a:lstStyle/>
          <a:p>
            <a:pPr marL="344488" algn="l"/>
            <a:r>
              <a:rPr lang="en-US" altLang="en-US" b="1" dirty="0">
                <a:solidFill>
                  <a:schemeClr val="tx1"/>
                </a:solidFill>
              </a:rPr>
              <a:t>2) DDC/EDC/DCLA/DCAS</a:t>
            </a:r>
          </a:p>
        </p:txBody>
      </p:sp>
      <p:sp>
        <p:nvSpPr>
          <p:cNvPr id="8" name="Text Placeholder 7">
            <a:extLst>
              <a:ext uri="{FF2B5EF4-FFF2-40B4-BE49-F238E27FC236}">
                <a16:creationId xmlns:a16="http://schemas.microsoft.com/office/drawing/2014/main" id="{957EBF05-59B9-466B-9045-0C62D489CD7C}"/>
              </a:ext>
            </a:extLst>
          </p:cNvPr>
          <p:cNvSpPr>
            <a:spLocks noGrp="1"/>
          </p:cNvSpPr>
          <p:nvPr>
            <p:ph type="body" idx="7"/>
          </p:nvPr>
        </p:nvSpPr>
        <p:spPr>
          <a:xfrm>
            <a:off x="3657600" y="2248991"/>
            <a:ext cx="8226552" cy="1180008"/>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p>
            <a:pPr marL="290513" indent="-290513">
              <a:spcBef>
                <a:spcPct val="50000"/>
              </a:spcBef>
            </a:pPr>
            <a:r>
              <a:rPr lang="en-US" altLang="en-US" dirty="0"/>
              <a:t>Scope Review &amp; Project Administration</a:t>
            </a:r>
          </a:p>
          <a:p>
            <a:pPr marL="290513" indent="-290513">
              <a:spcBef>
                <a:spcPct val="50000"/>
              </a:spcBef>
            </a:pPr>
            <a:r>
              <a:rPr lang="en-US" altLang="en-US" dirty="0"/>
              <a:t>Works with architects, engineers and the organization to manage the design and construction process  </a:t>
            </a:r>
          </a:p>
        </p:txBody>
      </p:sp>
      <p:sp>
        <p:nvSpPr>
          <p:cNvPr id="4" name="Text Placeholder 3">
            <a:extLst>
              <a:ext uri="{FF2B5EF4-FFF2-40B4-BE49-F238E27FC236}">
                <a16:creationId xmlns:a16="http://schemas.microsoft.com/office/drawing/2014/main" id="{6CEBE66B-B9DE-43DB-8B70-FE87F3F23F0C}"/>
              </a:ext>
            </a:extLst>
          </p:cNvPr>
          <p:cNvSpPr>
            <a:spLocks noGrp="1"/>
          </p:cNvSpPr>
          <p:nvPr>
            <p:ph type="body" idx="3"/>
          </p:nvPr>
        </p:nvSpPr>
        <p:spPr>
          <a:xfrm>
            <a:off x="304800" y="3617976"/>
            <a:ext cx="3048000" cy="1180008"/>
          </a:xfrm>
        </p:spPr>
        <p:txBody>
          <a:bodyPr/>
          <a:lstStyle/>
          <a:p>
            <a:pPr marL="344488" algn="l"/>
            <a:r>
              <a:rPr lang="en-US" altLang="en-US" b="1" dirty="0">
                <a:solidFill>
                  <a:schemeClr val="tx1"/>
                </a:solidFill>
              </a:rPr>
              <a:t>3) OMB</a:t>
            </a:r>
          </a:p>
        </p:txBody>
      </p:sp>
      <p:sp>
        <p:nvSpPr>
          <p:cNvPr id="9" name="Text Placeholder 8">
            <a:extLst>
              <a:ext uri="{FF2B5EF4-FFF2-40B4-BE49-F238E27FC236}">
                <a16:creationId xmlns:a16="http://schemas.microsoft.com/office/drawing/2014/main" id="{05755D22-DECE-496E-A2B9-E14FB70D24DA}"/>
              </a:ext>
            </a:extLst>
          </p:cNvPr>
          <p:cNvSpPr>
            <a:spLocks noGrp="1"/>
          </p:cNvSpPr>
          <p:nvPr>
            <p:ph type="body" idx="8"/>
          </p:nvPr>
        </p:nvSpPr>
        <p:spPr>
          <a:xfrm>
            <a:off x="3657600" y="3617976"/>
            <a:ext cx="8226552" cy="1180008"/>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p>
            <a:pPr marL="290513" indent="-285750">
              <a:spcBef>
                <a:spcPct val="50000"/>
              </a:spcBef>
            </a:pPr>
            <a:r>
              <a:rPr lang="en-US" altLang="en-US" dirty="0"/>
              <a:t>Project Review &amp; Approval</a:t>
            </a:r>
          </a:p>
          <a:p>
            <a:pPr marL="290513" indent="-285750">
              <a:spcBef>
                <a:spcPct val="50000"/>
              </a:spcBef>
            </a:pPr>
            <a:r>
              <a:rPr lang="en-US" altLang="en-US" dirty="0"/>
              <a:t>Reviews the project for capital eligibility and issues necessary funding approvals</a:t>
            </a:r>
          </a:p>
        </p:txBody>
      </p:sp>
      <p:sp>
        <p:nvSpPr>
          <p:cNvPr id="3" name="Text Placeholder 2">
            <a:extLst>
              <a:ext uri="{FF2B5EF4-FFF2-40B4-BE49-F238E27FC236}">
                <a16:creationId xmlns:a16="http://schemas.microsoft.com/office/drawing/2014/main" id="{0856D2A5-427D-40B5-8E5A-EBB082C7CCB0}"/>
              </a:ext>
            </a:extLst>
          </p:cNvPr>
          <p:cNvSpPr>
            <a:spLocks noGrp="1"/>
          </p:cNvSpPr>
          <p:nvPr>
            <p:ph type="body" idx="2"/>
          </p:nvPr>
        </p:nvSpPr>
        <p:spPr>
          <a:xfrm>
            <a:off x="304800" y="4986960"/>
            <a:ext cx="3048000" cy="1320800"/>
          </a:xfrm>
        </p:spPr>
        <p:txBody>
          <a:bodyPr/>
          <a:lstStyle/>
          <a:p>
            <a:pPr marL="344488" algn="l"/>
            <a:r>
              <a:rPr lang="en-US" altLang="en-US" b="1" dirty="0">
                <a:solidFill>
                  <a:schemeClr val="tx1"/>
                </a:solidFill>
              </a:rPr>
              <a:t>4) COMPTROLLER</a:t>
            </a:r>
          </a:p>
        </p:txBody>
      </p:sp>
      <p:sp>
        <p:nvSpPr>
          <p:cNvPr id="7" name="Text Placeholder 6">
            <a:extLst>
              <a:ext uri="{FF2B5EF4-FFF2-40B4-BE49-F238E27FC236}">
                <a16:creationId xmlns:a16="http://schemas.microsoft.com/office/drawing/2014/main" id="{70183C7F-56BE-42F1-B64D-6C14026EBC70}"/>
              </a:ext>
            </a:extLst>
          </p:cNvPr>
          <p:cNvSpPr>
            <a:spLocks noGrp="1"/>
          </p:cNvSpPr>
          <p:nvPr>
            <p:ph type="body" idx="6"/>
          </p:nvPr>
        </p:nvSpPr>
        <p:spPr>
          <a:xfrm>
            <a:off x="3657600" y="4986960"/>
            <a:ext cx="8226552" cy="1320800"/>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p>
            <a:pPr marL="290513" indent="-285750">
              <a:spcBef>
                <a:spcPct val="50000"/>
              </a:spcBef>
            </a:pPr>
            <a:r>
              <a:rPr lang="en-US" altLang="en-US" dirty="0"/>
              <a:t>Project Review &amp; Approval</a:t>
            </a:r>
          </a:p>
          <a:p>
            <a:pPr marL="290513" indent="-285750">
              <a:spcBef>
                <a:spcPct val="50000"/>
              </a:spcBef>
            </a:pPr>
            <a:r>
              <a:rPr lang="en-US" altLang="en-US" dirty="0"/>
              <a:t>Reviews and authorizes capital projects for conformity with applicable accounting standards and directives</a:t>
            </a:r>
          </a:p>
        </p:txBody>
      </p:sp>
    </p:spTree>
    <p:extLst>
      <p:ext uri="{BB962C8B-B14F-4D97-AF65-F5344CB8AC3E}">
        <p14:creationId xmlns:p14="http://schemas.microsoft.com/office/powerpoint/2010/main" val="310052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5F54-145D-414E-B768-64DD315B3187}"/>
              </a:ext>
            </a:extLst>
          </p:cNvPr>
          <p:cNvSpPr>
            <a:spLocks noGrp="1"/>
          </p:cNvSpPr>
          <p:nvPr>
            <p:ph type="title"/>
          </p:nvPr>
        </p:nvSpPr>
        <p:spPr/>
        <p:txBody>
          <a:bodyPr/>
          <a:lstStyle/>
          <a:p>
            <a:r>
              <a:rPr lang="en-US" dirty="0"/>
              <a:t>ELIGIBLE PROJECTS</a:t>
            </a:r>
          </a:p>
        </p:txBody>
      </p:sp>
      <p:sp>
        <p:nvSpPr>
          <p:cNvPr id="3" name="Text Placeholder 2">
            <a:extLst>
              <a:ext uri="{FF2B5EF4-FFF2-40B4-BE49-F238E27FC236}">
                <a16:creationId xmlns:a16="http://schemas.microsoft.com/office/drawing/2014/main" id="{4AFF924A-626D-4BBB-839B-3A47589F4BA3}"/>
              </a:ext>
            </a:extLst>
          </p:cNvPr>
          <p:cNvSpPr>
            <a:spLocks noGrp="1"/>
          </p:cNvSpPr>
          <p:nvPr>
            <p:ph type="body" idx="1"/>
          </p:nvPr>
        </p:nvSpPr>
        <p:spPr>
          <a:xfrm>
            <a:off x="395514" y="1169573"/>
            <a:ext cx="5486400" cy="609600"/>
          </a:xfrm>
        </p:spPr>
        <p:txBody>
          <a:bodyPr/>
          <a:lstStyle/>
          <a:p>
            <a:r>
              <a:rPr lang="en-US" dirty="0">
                <a:latin typeface="Roboto" panose="02000000000000000000" pitchFamily="2" charset="0"/>
                <a:ea typeface="Roboto" panose="02000000000000000000" pitchFamily="2" charset="0"/>
              </a:rPr>
              <a:t>Construction/Renovation</a:t>
            </a:r>
          </a:p>
        </p:txBody>
      </p:sp>
      <p:sp>
        <p:nvSpPr>
          <p:cNvPr id="4" name="Text Placeholder 3">
            <a:extLst>
              <a:ext uri="{FF2B5EF4-FFF2-40B4-BE49-F238E27FC236}">
                <a16:creationId xmlns:a16="http://schemas.microsoft.com/office/drawing/2014/main" id="{2BD1F662-E936-4BA5-AE76-A2174D9223A5}"/>
              </a:ext>
            </a:extLst>
          </p:cNvPr>
          <p:cNvSpPr>
            <a:spLocks noGrp="1"/>
          </p:cNvSpPr>
          <p:nvPr>
            <p:ph type="body" idx="2"/>
          </p:nvPr>
        </p:nvSpPr>
        <p:spPr>
          <a:xfrm>
            <a:off x="6299200" y="1169574"/>
            <a:ext cx="5486400" cy="609600"/>
          </a:xfrm>
        </p:spPr>
        <p:txBody>
          <a:bodyPr/>
          <a:lstStyle/>
          <a:p>
            <a:r>
              <a:rPr lang="en-US" dirty="0">
                <a:latin typeface="Roboto" panose="02000000000000000000" pitchFamily="2" charset="0"/>
                <a:ea typeface="Roboto" panose="02000000000000000000" pitchFamily="2" charset="0"/>
              </a:rPr>
              <a:t>Equipment</a:t>
            </a:r>
          </a:p>
        </p:txBody>
      </p:sp>
      <p:sp>
        <p:nvSpPr>
          <p:cNvPr id="5" name="Text Placeholder 4">
            <a:extLst>
              <a:ext uri="{FF2B5EF4-FFF2-40B4-BE49-F238E27FC236}">
                <a16:creationId xmlns:a16="http://schemas.microsoft.com/office/drawing/2014/main" id="{37A2159D-01EC-4CD4-B1B1-3E18380B057E}"/>
              </a:ext>
            </a:extLst>
          </p:cNvPr>
          <p:cNvSpPr>
            <a:spLocks noGrp="1"/>
          </p:cNvSpPr>
          <p:nvPr>
            <p:ph type="body" idx="3"/>
          </p:nvPr>
        </p:nvSpPr>
        <p:spPr>
          <a:xfrm>
            <a:off x="395514" y="2007773"/>
            <a:ext cx="5486400" cy="4267200"/>
          </a:xfrm>
        </p:spPr>
        <p:txBody>
          <a:bodyPr tIns="274320">
            <a:normAutofit lnSpcReduction="10000"/>
          </a:bodyPr>
          <a:lstStyle/>
          <a:p>
            <a:pPr marL="285750" indent="-285750">
              <a:spcBef>
                <a:spcPts val="300"/>
              </a:spcBef>
              <a:buFont typeface="Arial" panose="020B0604020202020204" pitchFamily="34" charset="0"/>
              <a:buChar char="•"/>
            </a:pPr>
            <a:r>
              <a:rPr lang="en-US" altLang="en-US" dirty="0">
                <a:solidFill>
                  <a:schemeClr val="tx1"/>
                </a:solidFill>
                <a:latin typeface="Roboto" panose="02000000000000000000" pitchFamily="2" charset="0"/>
                <a:ea typeface="Roboto" panose="02000000000000000000" pitchFamily="2" charset="0"/>
                <a:cs typeface="Arial" panose="020B0604020202020204" pitchFamily="34" charset="0"/>
              </a:rPr>
              <a:t>Construction of new facility</a:t>
            </a:r>
            <a:endParaRPr lang="en-US" altLang="en-US" sz="1000" dirty="0">
              <a:solidFill>
                <a:schemeClr val="tx1"/>
              </a:solidFill>
              <a:latin typeface="Roboto" panose="02000000000000000000" pitchFamily="2" charset="0"/>
              <a:ea typeface="Roboto" panose="02000000000000000000" pitchFamily="2" charset="0"/>
              <a:cs typeface="Arial" panose="020B0604020202020204" pitchFamily="34" charset="0"/>
            </a:endParaRPr>
          </a:p>
          <a:p>
            <a:pPr marL="171450" indent="-171450">
              <a:spcBef>
                <a:spcPts val="300"/>
              </a:spcBef>
              <a:buFont typeface="Arial" panose="020B0604020202020204" pitchFamily="34" charset="0"/>
              <a:buChar char="•"/>
            </a:pPr>
            <a:endParaRPr lang="en-US" altLang="en-US" sz="800" dirty="0">
              <a:solidFill>
                <a:schemeClr val="tx1"/>
              </a:solidFill>
              <a:latin typeface="Roboto" panose="02000000000000000000" pitchFamily="2" charset="0"/>
              <a:ea typeface="Roboto" panose="02000000000000000000" pitchFamily="2" charset="0"/>
              <a:cs typeface="Arial" panose="020B0604020202020204" pitchFamily="34" charset="0"/>
            </a:endParaRPr>
          </a:p>
          <a:p>
            <a:pPr marL="285750" indent="-285750">
              <a:spcBef>
                <a:spcPts val="300"/>
              </a:spcBef>
              <a:buClr>
                <a:schemeClr val="tx1"/>
              </a:buClr>
              <a:buFont typeface="Arial" panose="020B0604020202020204" pitchFamily="34" charset="0"/>
              <a:buChar char="•"/>
            </a:pPr>
            <a:r>
              <a:rPr lang="en-US" altLang="en-US" dirty="0">
                <a:solidFill>
                  <a:schemeClr val="tx1"/>
                </a:solidFill>
                <a:latin typeface="Roboto" panose="02000000000000000000" pitchFamily="2" charset="0"/>
                <a:ea typeface="Roboto" panose="02000000000000000000" pitchFamily="2" charset="0"/>
                <a:cs typeface="Arial" panose="020B0604020202020204" pitchFamily="34" charset="0"/>
              </a:rPr>
              <a:t>Expansion of existing facility</a:t>
            </a:r>
          </a:p>
          <a:p>
            <a:pPr marL="171450" indent="-171450">
              <a:spcBef>
                <a:spcPts val="300"/>
              </a:spcBef>
              <a:buClr>
                <a:schemeClr val="tx1"/>
              </a:buClr>
              <a:buFont typeface="Arial" panose="020B0604020202020204" pitchFamily="34" charset="0"/>
              <a:buChar char="•"/>
            </a:pPr>
            <a:endParaRPr lang="en-US" altLang="en-US" sz="800" dirty="0">
              <a:solidFill>
                <a:schemeClr val="tx1"/>
              </a:solidFill>
              <a:latin typeface="Roboto" panose="02000000000000000000" pitchFamily="2" charset="0"/>
              <a:ea typeface="Roboto" panose="02000000000000000000" pitchFamily="2" charset="0"/>
              <a:cs typeface="Arial" panose="020B0604020202020204" pitchFamily="34" charset="0"/>
            </a:endParaRPr>
          </a:p>
          <a:p>
            <a:pPr marL="285750" indent="-285750">
              <a:spcBef>
                <a:spcPts val="300"/>
              </a:spcBef>
              <a:buClr>
                <a:schemeClr val="tx1"/>
              </a:buClr>
              <a:buFont typeface="Arial" panose="020B0604020202020204" pitchFamily="34" charset="0"/>
              <a:buChar char="•"/>
            </a:pPr>
            <a:r>
              <a:rPr lang="en-US" altLang="en-US" dirty="0">
                <a:solidFill>
                  <a:schemeClr val="tx1"/>
                </a:solidFill>
                <a:latin typeface="Roboto" panose="02000000000000000000" pitchFamily="2" charset="0"/>
                <a:ea typeface="Roboto" panose="02000000000000000000" pitchFamily="2" charset="0"/>
                <a:cs typeface="Arial" panose="020B0604020202020204" pitchFamily="34" charset="0"/>
              </a:rPr>
              <a:t>Upgrade/renovation of contiguous existing space</a:t>
            </a:r>
          </a:p>
          <a:p>
            <a:pPr marL="171450" indent="-171450">
              <a:spcBef>
                <a:spcPts val="300"/>
              </a:spcBef>
              <a:buClr>
                <a:schemeClr val="tx1"/>
              </a:buClr>
              <a:buFont typeface="Arial" panose="020B0604020202020204" pitchFamily="34" charset="0"/>
              <a:buChar char="•"/>
            </a:pPr>
            <a:endParaRPr lang="en-US" altLang="en-US" sz="800" dirty="0">
              <a:solidFill>
                <a:schemeClr val="tx1"/>
              </a:solidFill>
              <a:latin typeface="Roboto" panose="02000000000000000000" pitchFamily="2" charset="0"/>
              <a:ea typeface="Roboto" panose="02000000000000000000" pitchFamily="2" charset="0"/>
              <a:cs typeface="Arial" panose="020B0604020202020204" pitchFamily="34" charset="0"/>
            </a:endParaRPr>
          </a:p>
          <a:p>
            <a:pPr marL="285750" indent="-285750">
              <a:spcBef>
                <a:spcPts val="300"/>
              </a:spcBef>
              <a:buClr>
                <a:schemeClr val="tx1"/>
              </a:buClr>
              <a:buFont typeface="Arial" panose="020B0604020202020204" pitchFamily="34" charset="0"/>
              <a:buChar char="•"/>
            </a:pPr>
            <a:r>
              <a:rPr lang="en-US" altLang="en-US" dirty="0">
                <a:solidFill>
                  <a:schemeClr val="tx1"/>
                </a:solidFill>
                <a:latin typeface="Roboto" panose="02000000000000000000" pitchFamily="2" charset="0"/>
                <a:ea typeface="Roboto" panose="02000000000000000000" pitchFamily="2" charset="0"/>
                <a:cs typeface="Arial" panose="020B0604020202020204" pitchFamily="34" charset="0"/>
              </a:rPr>
              <a:t>Upgrade/replacement of building system e.g. HVAC</a:t>
            </a:r>
          </a:p>
          <a:p>
            <a:pPr marL="171450" indent="-171450">
              <a:spcBef>
                <a:spcPts val="300"/>
              </a:spcBef>
              <a:buClr>
                <a:schemeClr val="tx1"/>
              </a:buClr>
              <a:buFont typeface="Arial" panose="020B0604020202020204" pitchFamily="34" charset="0"/>
              <a:buChar char="•"/>
            </a:pPr>
            <a:endParaRPr lang="en-US" altLang="en-US" sz="800" dirty="0">
              <a:solidFill>
                <a:schemeClr val="tx1"/>
              </a:solidFill>
              <a:latin typeface="Roboto" panose="02000000000000000000" pitchFamily="2" charset="0"/>
              <a:ea typeface="Roboto" panose="02000000000000000000" pitchFamily="2" charset="0"/>
              <a:cs typeface="Arial" panose="020B0604020202020204" pitchFamily="34" charset="0"/>
            </a:endParaRPr>
          </a:p>
          <a:p>
            <a:pPr marL="285750" indent="-285750">
              <a:spcBef>
                <a:spcPts val="300"/>
              </a:spcBef>
              <a:buClr>
                <a:schemeClr val="tx1"/>
              </a:buClr>
              <a:buFont typeface="Arial" panose="020B0604020202020204" pitchFamily="34" charset="0"/>
              <a:buChar char="•"/>
            </a:pPr>
            <a:r>
              <a:rPr lang="en-US" altLang="en-US" dirty="0">
                <a:solidFill>
                  <a:schemeClr val="tx1"/>
                </a:solidFill>
                <a:latin typeface="Roboto" panose="02000000000000000000" pitchFamily="2" charset="0"/>
                <a:ea typeface="Roboto" panose="02000000000000000000" pitchFamily="2" charset="0"/>
                <a:cs typeface="Arial" panose="020B0604020202020204" pitchFamily="34" charset="0"/>
              </a:rPr>
              <a:t>$500K minimum initial City contribution for </a:t>
            </a:r>
            <a:r>
              <a:rPr lang="en-US" altLang="en-US" dirty="0" err="1">
                <a:solidFill>
                  <a:schemeClr val="tx1"/>
                </a:solidFill>
                <a:latin typeface="Roboto" panose="02000000000000000000" pitchFamily="2" charset="0"/>
                <a:ea typeface="Roboto" panose="02000000000000000000" pitchFamily="2" charset="0"/>
                <a:cs typeface="Arial" panose="020B0604020202020204" pitchFamily="34" charset="0"/>
              </a:rPr>
              <a:t>non-City</a:t>
            </a:r>
            <a:r>
              <a:rPr lang="en-US" altLang="en-US" dirty="0">
                <a:solidFill>
                  <a:schemeClr val="tx1"/>
                </a:solidFill>
                <a:latin typeface="Roboto" panose="02000000000000000000" pitchFamily="2" charset="0"/>
                <a:ea typeface="Roboto" panose="02000000000000000000" pitchFamily="2" charset="0"/>
                <a:cs typeface="Arial" panose="020B0604020202020204" pitchFamily="34" charset="0"/>
              </a:rPr>
              <a:t> owned property</a:t>
            </a:r>
          </a:p>
        </p:txBody>
      </p:sp>
      <p:sp>
        <p:nvSpPr>
          <p:cNvPr id="6" name="Text Placeholder 5">
            <a:extLst>
              <a:ext uri="{FF2B5EF4-FFF2-40B4-BE49-F238E27FC236}">
                <a16:creationId xmlns:a16="http://schemas.microsoft.com/office/drawing/2014/main" id="{F30E35A0-D239-4CA0-AABE-A4C31EE8CED5}"/>
              </a:ext>
            </a:extLst>
          </p:cNvPr>
          <p:cNvSpPr>
            <a:spLocks noGrp="1"/>
          </p:cNvSpPr>
          <p:nvPr>
            <p:ph type="body" idx="4"/>
          </p:nvPr>
        </p:nvSpPr>
        <p:spPr>
          <a:xfrm>
            <a:off x="6313716" y="2025916"/>
            <a:ext cx="5486400" cy="4267200"/>
          </a:xfrm>
        </p:spPr>
        <p:txBody>
          <a:bodyPr tIns="274320"/>
          <a:lstStyle/>
          <a:p>
            <a:pPr marL="285750" indent="-285750">
              <a:spcBef>
                <a:spcPts val="300"/>
              </a:spcBef>
              <a:buFont typeface="Arial" panose="020B0604020202020204" pitchFamily="34" charset="0"/>
              <a:buChar char="•"/>
            </a:pPr>
            <a:r>
              <a:rPr lang="en-US" altLang="en-US" dirty="0">
                <a:solidFill>
                  <a:schemeClr val="tx1"/>
                </a:solidFill>
                <a:latin typeface="Roboto" panose="02000000000000000000" pitchFamily="2" charset="0"/>
                <a:ea typeface="Roboto" panose="02000000000000000000" pitchFamily="2" charset="0"/>
                <a:cs typeface="Arial" panose="020B0604020202020204" pitchFamily="34" charset="0"/>
              </a:rPr>
              <a:t>Equipment systems or standalone equipment (at least $50K)</a:t>
            </a:r>
          </a:p>
          <a:p>
            <a:pPr marL="171450" indent="-171450">
              <a:spcBef>
                <a:spcPts val="300"/>
              </a:spcBef>
              <a:buFont typeface="Arial" panose="020B0604020202020204" pitchFamily="34" charset="0"/>
              <a:buChar char="•"/>
            </a:pPr>
            <a:endParaRPr lang="en-US" altLang="en-US" sz="800" dirty="0">
              <a:solidFill>
                <a:schemeClr val="tx1"/>
              </a:solidFill>
              <a:latin typeface="Roboto" panose="02000000000000000000" pitchFamily="2" charset="0"/>
              <a:ea typeface="Roboto" panose="02000000000000000000" pitchFamily="2" charset="0"/>
              <a:cs typeface="Arial" panose="020B0604020202020204" pitchFamily="34" charset="0"/>
            </a:endParaRPr>
          </a:p>
          <a:p>
            <a:pPr marL="285750" indent="-285750">
              <a:spcBef>
                <a:spcPts val="300"/>
              </a:spcBef>
              <a:buFont typeface="Arial" panose="020B0604020202020204" pitchFamily="34" charset="0"/>
              <a:buChar char="•"/>
            </a:pPr>
            <a:r>
              <a:rPr lang="en-US" altLang="en-US" dirty="0">
                <a:solidFill>
                  <a:schemeClr val="tx1"/>
                </a:solidFill>
                <a:latin typeface="Roboto" panose="02000000000000000000" pitchFamily="2" charset="0"/>
                <a:ea typeface="Roboto" panose="02000000000000000000" pitchFamily="2" charset="0"/>
                <a:cs typeface="Arial" panose="020B0604020202020204" pitchFamily="34" charset="0"/>
              </a:rPr>
              <a:t>$250K minimum for non-moveable equipment (e.g. seating system attached to the floor)</a:t>
            </a:r>
          </a:p>
          <a:p>
            <a:pPr>
              <a:spcBef>
                <a:spcPts val="300"/>
              </a:spcBef>
              <a:buFont typeface="Courier New" panose="02070309020205020404" pitchFamily="49" charset="0"/>
              <a:buChar char="o"/>
            </a:pPr>
            <a:endParaRPr lang="en-US" altLang="en-US" dirty="0">
              <a:solidFill>
                <a:schemeClr val="tx1"/>
              </a:solidFill>
              <a:latin typeface="Roboto" panose="02000000000000000000" pitchFamily="2" charset="0"/>
              <a:ea typeface="Roboto" panose="02000000000000000000" pitchFamily="2" charset="0"/>
              <a:cs typeface="Arial" panose="020B0604020202020204" pitchFamily="34" charset="0"/>
            </a:endParaRPr>
          </a:p>
          <a:p>
            <a:pPr>
              <a:spcBef>
                <a:spcPts val="300"/>
              </a:spcBef>
            </a:pPr>
            <a:r>
              <a:rPr lang="en-US" altLang="en-US" b="1" dirty="0">
                <a:solidFill>
                  <a:schemeClr val="tx1"/>
                </a:solidFill>
                <a:latin typeface="Roboto" panose="02000000000000000000" pitchFamily="2" charset="0"/>
                <a:ea typeface="Roboto" panose="02000000000000000000" pitchFamily="2" charset="0"/>
                <a:cs typeface="Arial" panose="020B0604020202020204" pitchFamily="34" charset="0"/>
              </a:rPr>
              <a:t>F</a:t>
            </a:r>
            <a:r>
              <a:rPr lang="en-US" altLang="en-US" sz="100" b="1" dirty="0">
                <a:solidFill>
                  <a:schemeClr val="tx1"/>
                </a:solidFill>
                <a:latin typeface="Roboto" panose="02000000000000000000" pitchFamily="2" charset="0"/>
                <a:ea typeface="Roboto" panose="02000000000000000000" pitchFamily="2" charset="0"/>
                <a:cs typeface="Arial" panose="020B0604020202020204" pitchFamily="34" charset="0"/>
              </a:rPr>
              <a:t>  </a:t>
            </a:r>
            <a:r>
              <a:rPr lang="en-US" altLang="en-US" b="1" dirty="0">
                <a:solidFill>
                  <a:schemeClr val="tx1"/>
                </a:solidFill>
                <a:latin typeface="Roboto" panose="02000000000000000000" pitchFamily="2" charset="0"/>
                <a:ea typeface="Roboto" panose="02000000000000000000" pitchFamily="2" charset="0"/>
                <a:cs typeface="Arial" panose="020B0604020202020204" pitchFamily="34" charset="0"/>
              </a:rPr>
              <a:t>Y</a:t>
            </a:r>
            <a:r>
              <a:rPr lang="en-US" altLang="en-US" sz="100" b="1" dirty="0">
                <a:solidFill>
                  <a:schemeClr val="tx1"/>
                </a:solidFill>
                <a:latin typeface="Roboto" panose="02000000000000000000" pitchFamily="2" charset="0"/>
                <a:ea typeface="Roboto" panose="02000000000000000000" pitchFamily="2" charset="0"/>
                <a:cs typeface="Arial" panose="020B0604020202020204" pitchFamily="34" charset="0"/>
              </a:rPr>
              <a:t>   </a:t>
            </a:r>
            <a:r>
              <a:rPr lang="en-US" altLang="en-US" b="1" dirty="0">
                <a:solidFill>
                  <a:schemeClr val="tx1"/>
                </a:solidFill>
                <a:latin typeface="Roboto" panose="02000000000000000000" pitchFamily="2" charset="0"/>
                <a:ea typeface="Roboto" panose="02000000000000000000" pitchFamily="2" charset="0"/>
                <a:cs typeface="Arial" panose="020B0604020202020204" pitchFamily="34" charset="0"/>
              </a:rPr>
              <a:t>22 Equipment Workshop will be held on Tuesday, August 10.</a:t>
            </a:r>
          </a:p>
        </p:txBody>
      </p:sp>
    </p:spTree>
    <p:extLst>
      <p:ext uri="{BB962C8B-B14F-4D97-AF65-F5344CB8AC3E}">
        <p14:creationId xmlns:p14="http://schemas.microsoft.com/office/powerpoint/2010/main" val="5157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B62BCD-84DA-4B8B-B0E9-61E1EF4EC57B}"/>
              </a:ext>
            </a:extLst>
          </p:cNvPr>
          <p:cNvSpPr>
            <a:spLocks noGrp="1"/>
          </p:cNvSpPr>
          <p:nvPr>
            <p:ph type="title"/>
          </p:nvPr>
        </p:nvSpPr>
        <p:spPr/>
        <p:txBody>
          <a:bodyPr/>
          <a:lstStyle/>
          <a:p>
            <a:r>
              <a:rPr lang="en-US" dirty="0"/>
              <a:t>CAPITAL ELIGIBILITY: DEFINITIONS</a:t>
            </a:r>
          </a:p>
        </p:txBody>
      </p:sp>
      <p:sp>
        <p:nvSpPr>
          <p:cNvPr id="2" name="Text Placeholder 1">
            <a:extLst>
              <a:ext uri="{FF2B5EF4-FFF2-40B4-BE49-F238E27FC236}">
                <a16:creationId xmlns:a16="http://schemas.microsoft.com/office/drawing/2014/main" id="{DF67C33A-B74A-4172-A7C4-F32C816D1D39}"/>
              </a:ext>
            </a:extLst>
          </p:cNvPr>
          <p:cNvSpPr>
            <a:spLocks noGrp="1"/>
          </p:cNvSpPr>
          <p:nvPr>
            <p:ph type="body" idx="1"/>
          </p:nvPr>
        </p:nvSpPr>
        <p:spPr>
          <a:xfrm>
            <a:off x="304799" y="1447800"/>
            <a:ext cx="3840480" cy="667512"/>
          </a:xfrm>
        </p:spPr>
        <p:txBody>
          <a:bodyPr/>
          <a:lstStyle/>
          <a:p>
            <a:pPr marL="228600"/>
            <a:r>
              <a:rPr lang="en-US" sz="2000" dirty="0"/>
              <a:t>Comprehensive</a:t>
            </a:r>
          </a:p>
        </p:txBody>
      </p:sp>
      <p:sp>
        <p:nvSpPr>
          <p:cNvPr id="6" name="Text Placeholder 5">
            <a:extLst>
              <a:ext uri="{FF2B5EF4-FFF2-40B4-BE49-F238E27FC236}">
                <a16:creationId xmlns:a16="http://schemas.microsoft.com/office/drawing/2014/main" id="{02FE3F4A-C6D5-4E97-BCFB-B3B82D28F982}"/>
              </a:ext>
            </a:extLst>
          </p:cNvPr>
          <p:cNvSpPr>
            <a:spLocks noGrp="1"/>
          </p:cNvSpPr>
          <p:nvPr>
            <p:ph type="body" idx="5"/>
          </p:nvPr>
        </p:nvSpPr>
        <p:spPr>
          <a:xfrm>
            <a:off x="4389123" y="1447800"/>
            <a:ext cx="7315200" cy="667512"/>
          </a:xfrm>
        </p:spPr>
        <p:txBody>
          <a:bodyPr/>
          <a:lstStyle/>
          <a:p>
            <a:pPr marL="455613" indent="-285750">
              <a:spcBef>
                <a:spcPts val="300"/>
              </a:spcBef>
              <a:buFont typeface="Arial" panose="020B0604020202020204" pitchFamily="34" charset="0"/>
              <a:buChar char="•"/>
            </a:pPr>
            <a:r>
              <a:rPr lang="en-US" altLang="en-US" sz="2000" dirty="0">
                <a:solidFill>
                  <a:schemeClr val="tx1"/>
                </a:solidFill>
              </a:rPr>
              <a:t>Create new asset/systems</a:t>
            </a:r>
          </a:p>
          <a:p>
            <a:pPr marL="455613" indent="-285750">
              <a:spcBef>
                <a:spcPts val="300"/>
              </a:spcBef>
              <a:buFont typeface="Arial" panose="020B0604020202020204" pitchFamily="34" charset="0"/>
              <a:buChar char="•"/>
            </a:pPr>
            <a:r>
              <a:rPr lang="en-US" altLang="en-US" sz="2000" dirty="0">
                <a:solidFill>
                  <a:schemeClr val="tx1"/>
                </a:solidFill>
              </a:rPr>
              <a:t>Upgrade existing asset</a:t>
            </a:r>
          </a:p>
        </p:txBody>
      </p:sp>
      <p:sp>
        <p:nvSpPr>
          <p:cNvPr id="5" name="Text Placeholder 4">
            <a:extLst>
              <a:ext uri="{FF2B5EF4-FFF2-40B4-BE49-F238E27FC236}">
                <a16:creationId xmlns:a16="http://schemas.microsoft.com/office/drawing/2014/main" id="{5CBD2753-CCEE-4639-9FA5-5453C7DA8390}"/>
              </a:ext>
            </a:extLst>
          </p:cNvPr>
          <p:cNvSpPr>
            <a:spLocks noGrp="1"/>
          </p:cNvSpPr>
          <p:nvPr>
            <p:ph type="body" idx="4"/>
          </p:nvPr>
        </p:nvSpPr>
        <p:spPr>
          <a:xfrm>
            <a:off x="304799" y="2667000"/>
            <a:ext cx="3840480" cy="667512"/>
          </a:xfrm>
        </p:spPr>
        <p:txBody>
          <a:bodyPr/>
          <a:lstStyle/>
          <a:p>
            <a:pPr marL="228600"/>
            <a:r>
              <a:rPr lang="en-US" sz="2000" dirty="0"/>
              <a:t>City Purpose</a:t>
            </a:r>
          </a:p>
        </p:txBody>
      </p:sp>
      <p:sp>
        <p:nvSpPr>
          <p:cNvPr id="8" name="Text Placeholder 7">
            <a:extLst>
              <a:ext uri="{FF2B5EF4-FFF2-40B4-BE49-F238E27FC236}">
                <a16:creationId xmlns:a16="http://schemas.microsoft.com/office/drawing/2014/main" id="{1063B95B-311C-4194-9D13-8CCFBAA96AE5}"/>
              </a:ext>
            </a:extLst>
          </p:cNvPr>
          <p:cNvSpPr>
            <a:spLocks noGrp="1"/>
          </p:cNvSpPr>
          <p:nvPr>
            <p:ph type="body" idx="7"/>
          </p:nvPr>
        </p:nvSpPr>
        <p:spPr>
          <a:xfrm>
            <a:off x="4389123" y="2667000"/>
            <a:ext cx="7315200" cy="667512"/>
          </a:xfrm>
        </p:spPr>
        <p:txBody>
          <a:bodyPr/>
          <a:lstStyle/>
          <a:p>
            <a:r>
              <a:rPr lang="en-US" altLang="en-US" sz="2000" dirty="0">
                <a:solidFill>
                  <a:schemeClr val="tx1"/>
                </a:solidFill>
              </a:rPr>
              <a:t>Provides public benefit for useful life of improvement or equipment</a:t>
            </a:r>
          </a:p>
        </p:txBody>
      </p:sp>
      <p:sp>
        <p:nvSpPr>
          <p:cNvPr id="4" name="Text Placeholder 3">
            <a:extLst>
              <a:ext uri="{FF2B5EF4-FFF2-40B4-BE49-F238E27FC236}">
                <a16:creationId xmlns:a16="http://schemas.microsoft.com/office/drawing/2014/main" id="{8E25B798-B293-4212-B99D-C3C81E2044E5}"/>
              </a:ext>
            </a:extLst>
          </p:cNvPr>
          <p:cNvSpPr>
            <a:spLocks noGrp="1"/>
          </p:cNvSpPr>
          <p:nvPr>
            <p:ph type="body" idx="3"/>
          </p:nvPr>
        </p:nvSpPr>
        <p:spPr>
          <a:xfrm>
            <a:off x="304799" y="3886200"/>
            <a:ext cx="3840480" cy="667512"/>
          </a:xfrm>
        </p:spPr>
        <p:txBody>
          <a:bodyPr/>
          <a:lstStyle/>
          <a:p>
            <a:pPr marL="228600"/>
            <a:r>
              <a:rPr lang="en-US" sz="2000" dirty="0"/>
              <a:t>Long-Term Investment</a:t>
            </a:r>
          </a:p>
        </p:txBody>
      </p:sp>
      <p:sp>
        <p:nvSpPr>
          <p:cNvPr id="9" name="Text Placeholder 8">
            <a:extLst>
              <a:ext uri="{FF2B5EF4-FFF2-40B4-BE49-F238E27FC236}">
                <a16:creationId xmlns:a16="http://schemas.microsoft.com/office/drawing/2014/main" id="{3FE1BC11-C03F-4ED4-A507-7D622B547DF0}"/>
              </a:ext>
            </a:extLst>
          </p:cNvPr>
          <p:cNvSpPr>
            <a:spLocks noGrp="1"/>
          </p:cNvSpPr>
          <p:nvPr>
            <p:ph type="body" idx="8"/>
          </p:nvPr>
        </p:nvSpPr>
        <p:spPr>
          <a:xfrm>
            <a:off x="4389123" y="3886200"/>
            <a:ext cx="7315200" cy="667512"/>
          </a:xfrm>
        </p:spPr>
        <p:txBody>
          <a:bodyPr/>
          <a:lstStyle/>
          <a:p>
            <a:r>
              <a:rPr lang="en-US" altLang="en-US" sz="2000" dirty="0">
                <a:solidFill>
                  <a:schemeClr val="tx1"/>
                </a:solidFill>
              </a:rPr>
              <a:t>Construction/renovation: 10-30 years</a:t>
            </a:r>
          </a:p>
        </p:txBody>
      </p:sp>
      <p:sp>
        <p:nvSpPr>
          <p:cNvPr id="3" name="Text Placeholder 2">
            <a:extLst>
              <a:ext uri="{FF2B5EF4-FFF2-40B4-BE49-F238E27FC236}">
                <a16:creationId xmlns:a16="http://schemas.microsoft.com/office/drawing/2014/main" id="{4EF7253C-8D10-4E28-AB92-E504611E1843}"/>
              </a:ext>
            </a:extLst>
          </p:cNvPr>
          <p:cNvSpPr>
            <a:spLocks noGrp="1"/>
          </p:cNvSpPr>
          <p:nvPr>
            <p:ph type="body" idx="2"/>
          </p:nvPr>
        </p:nvSpPr>
        <p:spPr>
          <a:xfrm>
            <a:off x="304799" y="5105400"/>
            <a:ext cx="3840480" cy="667512"/>
          </a:xfrm>
        </p:spPr>
        <p:txBody>
          <a:bodyPr/>
          <a:lstStyle/>
          <a:p>
            <a:pPr marL="228600"/>
            <a:r>
              <a:rPr lang="en-US" sz="2000" dirty="0"/>
              <a:t>Minimum City Contribution</a:t>
            </a:r>
          </a:p>
        </p:txBody>
      </p:sp>
      <p:sp>
        <p:nvSpPr>
          <p:cNvPr id="7" name="Text Placeholder 6">
            <a:extLst>
              <a:ext uri="{FF2B5EF4-FFF2-40B4-BE49-F238E27FC236}">
                <a16:creationId xmlns:a16="http://schemas.microsoft.com/office/drawing/2014/main" id="{C36E8A8C-2709-492D-AC2C-9EFBEF26C4AD}"/>
              </a:ext>
            </a:extLst>
          </p:cNvPr>
          <p:cNvSpPr>
            <a:spLocks noGrp="1"/>
          </p:cNvSpPr>
          <p:nvPr>
            <p:ph type="body" idx="6"/>
          </p:nvPr>
        </p:nvSpPr>
        <p:spPr>
          <a:xfrm>
            <a:off x="4389123" y="5105400"/>
            <a:ext cx="7315200" cy="667512"/>
          </a:xfrm>
        </p:spPr>
        <p:txBody>
          <a:bodyPr/>
          <a:lstStyle/>
          <a:p>
            <a:r>
              <a:rPr lang="en-US" altLang="en-US" sz="2000" dirty="0">
                <a:solidFill>
                  <a:schemeClr val="tx1"/>
                </a:solidFill>
              </a:rPr>
              <a:t>Construction/renovation: at least $500K (for </a:t>
            </a:r>
            <a:r>
              <a:rPr lang="en-US" altLang="en-US" sz="2000" dirty="0" err="1">
                <a:solidFill>
                  <a:schemeClr val="tx1"/>
                </a:solidFill>
              </a:rPr>
              <a:t>non-City</a:t>
            </a:r>
            <a:r>
              <a:rPr lang="en-US" altLang="en-US" sz="2000" dirty="0">
                <a:solidFill>
                  <a:schemeClr val="tx1"/>
                </a:solidFill>
              </a:rPr>
              <a:t> owned property)</a:t>
            </a:r>
          </a:p>
        </p:txBody>
      </p:sp>
    </p:spTree>
    <p:extLst>
      <p:ext uri="{BB962C8B-B14F-4D97-AF65-F5344CB8AC3E}">
        <p14:creationId xmlns:p14="http://schemas.microsoft.com/office/powerpoint/2010/main" val="108576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73B9-68B4-4360-8966-E25A1735F712}"/>
              </a:ext>
            </a:extLst>
          </p:cNvPr>
          <p:cNvSpPr>
            <a:spLocks noGrp="1"/>
          </p:cNvSpPr>
          <p:nvPr>
            <p:ph type="title"/>
          </p:nvPr>
        </p:nvSpPr>
        <p:spPr/>
        <p:txBody>
          <a:bodyPr/>
          <a:lstStyle/>
          <a:p>
            <a:r>
              <a:rPr lang="en-US" dirty="0"/>
              <a:t>DIRECTIVE 10</a:t>
            </a:r>
          </a:p>
        </p:txBody>
      </p:sp>
      <p:sp>
        <p:nvSpPr>
          <p:cNvPr id="3" name="Content Placeholder 2">
            <a:extLst>
              <a:ext uri="{FF2B5EF4-FFF2-40B4-BE49-F238E27FC236}">
                <a16:creationId xmlns:a16="http://schemas.microsoft.com/office/drawing/2014/main" id="{E97AC8FC-3E8F-444F-9B6B-EF1AF191C89D}"/>
              </a:ext>
            </a:extLst>
          </p:cNvPr>
          <p:cNvSpPr>
            <a:spLocks noGrp="1"/>
          </p:cNvSpPr>
          <p:nvPr>
            <p:ph sz="quarter" idx="10"/>
          </p:nvPr>
        </p:nvSpPr>
        <p:spPr>
          <a:xfrm>
            <a:off x="406399" y="877299"/>
            <a:ext cx="11379203" cy="1323881"/>
          </a:xfrm>
        </p:spPr>
        <p:txBody>
          <a:bodyPr/>
          <a:lstStyle/>
          <a:p>
            <a:pPr>
              <a:spcBef>
                <a:spcPts val="300"/>
              </a:spcBef>
              <a:buNone/>
            </a:pPr>
            <a:r>
              <a:rPr lang="en-US" altLang="en-US" sz="2800" b="1" dirty="0">
                <a:solidFill>
                  <a:schemeClr val="tx1"/>
                </a:solidFill>
              </a:rPr>
              <a:t>CHARGES TO THE CAPITAL PROJECTS FUND</a:t>
            </a:r>
          </a:p>
          <a:p>
            <a:pPr>
              <a:spcBef>
                <a:spcPts val="300"/>
              </a:spcBef>
              <a:buNone/>
            </a:pPr>
            <a:r>
              <a:rPr lang="en-US" altLang="en-US" sz="2000" b="1" dirty="0">
                <a:solidFill>
                  <a:schemeClr val="tx1"/>
                </a:solidFill>
              </a:rPr>
              <a:t>In order to attain capital eligibility, a project </a:t>
            </a:r>
            <a:r>
              <a:rPr lang="en-US" altLang="en-US" sz="2000" b="1" u="sng" dirty="0">
                <a:solidFill>
                  <a:schemeClr val="tx1"/>
                </a:solidFill>
              </a:rPr>
              <a:t>must </a:t>
            </a:r>
            <a:r>
              <a:rPr lang="en-US" altLang="en-US" sz="2000" b="1" dirty="0">
                <a:solidFill>
                  <a:schemeClr val="tx1"/>
                </a:solidFill>
              </a:rPr>
              <a:t>comply with the Comptroller’s Directive 10 and its definition of </a:t>
            </a:r>
            <a:r>
              <a:rPr lang="en-US" altLang="en-US" sz="2000" b="1" u="sng" dirty="0">
                <a:solidFill>
                  <a:schemeClr val="tx1"/>
                </a:solidFill>
              </a:rPr>
              <a:t>comprehensive betterment:</a:t>
            </a:r>
            <a:endParaRPr lang="en-US" altLang="en-US" sz="2000" u="sng" dirty="0">
              <a:solidFill>
                <a:schemeClr val="tx1"/>
              </a:solidFill>
            </a:endParaRPr>
          </a:p>
        </p:txBody>
      </p:sp>
      <p:sp>
        <p:nvSpPr>
          <p:cNvPr id="4" name="Content Placeholder 3">
            <a:extLst>
              <a:ext uri="{FF2B5EF4-FFF2-40B4-BE49-F238E27FC236}">
                <a16:creationId xmlns:a16="http://schemas.microsoft.com/office/drawing/2014/main" id="{9B0EBC62-066C-4BB8-B552-C3E0986D6F89}"/>
              </a:ext>
            </a:extLst>
          </p:cNvPr>
          <p:cNvSpPr>
            <a:spLocks noGrp="1"/>
          </p:cNvSpPr>
          <p:nvPr>
            <p:ph sz="quarter" idx="11"/>
          </p:nvPr>
        </p:nvSpPr>
        <p:spPr>
          <a:xfrm>
            <a:off x="406399" y="2458995"/>
            <a:ext cx="11379203" cy="3941805"/>
          </a:xfrm>
          <a:ln>
            <a:noFill/>
          </a:ln>
          <a:effectLst/>
        </p:spPr>
        <p:txBody>
          <a:bodyPr anchor="ctr" anchorCtr="0"/>
          <a:lstStyle/>
          <a:p>
            <a:pPr marL="455295" indent="-285750">
              <a:spcBef>
                <a:spcPct val="50000"/>
              </a:spcBef>
              <a:buFont typeface="Arial" panose="020B0604020202020204" pitchFamily="34" charset="0"/>
              <a:buChar char="•"/>
            </a:pPr>
            <a:r>
              <a:rPr lang="en-US" altLang="en-US" sz="2000" dirty="0">
                <a:solidFill>
                  <a:schemeClr val="tx1"/>
                </a:solidFill>
              </a:rPr>
              <a:t>Directive 10 defines comprehensive betterment as </a:t>
            </a:r>
            <a:r>
              <a:rPr lang="en-US" altLang="en-US" sz="2000" b="1" dirty="0">
                <a:solidFill>
                  <a:schemeClr val="tx1"/>
                </a:solidFill>
              </a:rPr>
              <a:t>extensive, physically connected, and typically involved in all four trades</a:t>
            </a:r>
            <a:r>
              <a:rPr lang="en-US" altLang="en-US" sz="2000" dirty="0">
                <a:solidFill>
                  <a:schemeClr val="tx1"/>
                </a:solidFill>
              </a:rPr>
              <a:t> (electrical, plumbing, HVAC, and general construction) </a:t>
            </a:r>
            <a:endParaRPr lang="en-US" dirty="0"/>
          </a:p>
          <a:p>
            <a:pPr marL="455295" indent="-285750">
              <a:spcBef>
                <a:spcPct val="50000"/>
              </a:spcBef>
              <a:buFont typeface="Arial" panose="020B0604020202020204" pitchFamily="34" charset="0"/>
              <a:buChar char="•"/>
            </a:pPr>
            <a:endParaRPr lang="en-US" altLang="en-US" sz="700" dirty="0">
              <a:solidFill>
                <a:schemeClr val="tx1"/>
              </a:solidFill>
            </a:endParaRPr>
          </a:p>
          <a:p>
            <a:pPr marL="455295" indent="-285750">
              <a:spcBef>
                <a:spcPct val="50000"/>
              </a:spcBef>
              <a:buFont typeface="Arial" panose="020B0604020202020204" pitchFamily="34" charset="0"/>
              <a:buChar char="•"/>
            </a:pPr>
            <a:r>
              <a:rPr lang="en-US" altLang="en-US" sz="2000" dirty="0">
                <a:solidFill>
                  <a:schemeClr val="tx1"/>
                </a:solidFill>
                <a:latin typeface="Roboto"/>
                <a:ea typeface="Roboto"/>
              </a:rPr>
              <a:t>It specifically </a:t>
            </a:r>
            <a:r>
              <a:rPr lang="en-US" altLang="en-US" sz="2000" b="1" dirty="0">
                <a:solidFill>
                  <a:schemeClr val="tx1"/>
                </a:solidFill>
                <a:latin typeface="Roboto"/>
                <a:ea typeface="Roboto"/>
              </a:rPr>
              <a:t>does not allow work in non-contiguous spaces unless functionally related</a:t>
            </a:r>
            <a:r>
              <a:rPr lang="en-US" altLang="en-US" sz="2000" dirty="0">
                <a:solidFill>
                  <a:schemeClr val="tx1"/>
                </a:solidFill>
                <a:latin typeface="Roboto"/>
                <a:ea typeface="Roboto"/>
              </a:rPr>
              <a:t>, i.e. dependent upon each other and necessary for the asset to perform its primary purpose</a:t>
            </a:r>
          </a:p>
          <a:p>
            <a:pPr marL="340995" indent="-171450">
              <a:spcBef>
                <a:spcPct val="50000"/>
              </a:spcBef>
              <a:buFont typeface="Arial" panose="020B0604020202020204" pitchFamily="34" charset="0"/>
              <a:buChar char="•"/>
            </a:pPr>
            <a:endParaRPr lang="en-US" altLang="en-US" sz="700" dirty="0">
              <a:solidFill>
                <a:schemeClr val="tx1"/>
              </a:solidFill>
            </a:endParaRPr>
          </a:p>
          <a:p>
            <a:pPr marL="455295" indent="-285750">
              <a:spcBef>
                <a:spcPct val="50000"/>
              </a:spcBef>
              <a:buFont typeface="Arial" panose="020B0604020202020204" pitchFamily="34" charset="0"/>
              <a:buChar char="•"/>
            </a:pPr>
            <a:r>
              <a:rPr lang="en-US" altLang="en-US" sz="2000" dirty="0">
                <a:solidFill>
                  <a:schemeClr val="tx1"/>
                </a:solidFill>
                <a:latin typeface="Roboto"/>
                <a:ea typeface="Roboto"/>
              </a:rPr>
              <a:t>If a project does not meet this definition of comprehensive betterment, the cost of renovations to different areas of a building or element of infrastructure must each be at</a:t>
            </a:r>
            <a:r>
              <a:rPr lang="en-US" altLang="en-US" sz="2000" dirty="0">
                <a:solidFill>
                  <a:schemeClr val="accent2">
                    <a:lumMod val="75000"/>
                  </a:schemeClr>
                </a:solidFill>
                <a:latin typeface="Roboto"/>
                <a:ea typeface="Roboto"/>
              </a:rPr>
              <a:t> </a:t>
            </a:r>
            <a:r>
              <a:rPr lang="en-US" altLang="en-US" sz="2000" dirty="0">
                <a:solidFill>
                  <a:schemeClr val="tx1"/>
                </a:solidFill>
                <a:latin typeface="Roboto"/>
                <a:ea typeface="Roboto"/>
              </a:rPr>
              <a:t>least $50,000 minimum</a:t>
            </a:r>
          </a:p>
          <a:p>
            <a:pPr marL="455295" indent="-285750">
              <a:spcBef>
                <a:spcPct val="50000"/>
              </a:spcBef>
              <a:buFont typeface="Arial" panose="020B0604020202020204" pitchFamily="34" charset="0"/>
              <a:buChar char="•"/>
            </a:pPr>
            <a:endParaRPr lang="en-US" altLang="en-US" sz="700" dirty="0">
              <a:solidFill>
                <a:schemeClr val="tx1"/>
              </a:solidFill>
            </a:endParaRPr>
          </a:p>
          <a:p>
            <a:pPr marL="339725" indent="0">
              <a:spcBef>
                <a:spcPct val="50000"/>
              </a:spcBef>
              <a:buNone/>
            </a:pPr>
            <a:r>
              <a:rPr lang="en-US" sz="2000" dirty="0">
                <a:hlinkClick r:id="rId2"/>
              </a:rPr>
              <a:t>https://comptroller.nyc.gov/services/for-city-agencies/comptrollers-directives-and-memoranda/directives-and-memoranda/</a:t>
            </a:r>
            <a:endParaRPr lang="en-US" altLang="en-US" sz="2000" dirty="0">
              <a:solidFill>
                <a:schemeClr val="tx1"/>
              </a:solidFill>
            </a:endParaRPr>
          </a:p>
        </p:txBody>
      </p:sp>
    </p:spTree>
    <p:extLst>
      <p:ext uri="{BB962C8B-B14F-4D97-AF65-F5344CB8AC3E}">
        <p14:creationId xmlns:p14="http://schemas.microsoft.com/office/powerpoint/2010/main" val="222398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5"/>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INELIGIBLE CAPITAL COSTS</a:t>
            </a:r>
            <a:endParaRPr dirty="0"/>
          </a:p>
        </p:txBody>
      </p:sp>
      <p:sp>
        <p:nvSpPr>
          <p:cNvPr id="268" name="Google Shape;268;p25"/>
          <p:cNvSpPr>
            <a:spLocks noGrp="1"/>
          </p:cNvSpPr>
          <p:nvPr>
            <p:ph type="body" idx="4294967295"/>
          </p:nvPr>
        </p:nvSpPr>
        <p:spPr>
          <a:xfrm>
            <a:off x="304800" y="990600"/>
            <a:ext cx="5486400" cy="16764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p>
            <a:pPr marL="233363" lvl="0" indent="0" algn="l" rtl="0">
              <a:lnSpc>
                <a:spcPct val="100000"/>
              </a:lnSpc>
              <a:spcBef>
                <a:spcPts val="0"/>
              </a:spcBef>
              <a:spcAft>
                <a:spcPts val="0"/>
              </a:spcAft>
              <a:buClr>
                <a:schemeClr val="dk1"/>
              </a:buClr>
              <a:buSzPts val="1700"/>
              <a:buNone/>
            </a:pPr>
            <a:r>
              <a:rPr lang="en-US" sz="1700" dirty="0">
                <a:latin typeface="Roboto"/>
                <a:ea typeface="Roboto"/>
                <a:cs typeface="Roboto"/>
                <a:sym typeface="Roboto"/>
              </a:rPr>
              <a:t>Maintenance:</a:t>
            </a:r>
            <a:endParaRPr dirty="0">
              <a:latin typeface="Roboto"/>
              <a:ea typeface="Roboto"/>
              <a:cs typeface="Roboto"/>
              <a:sym typeface="Roboto"/>
            </a:endParaRPr>
          </a:p>
          <a:p>
            <a:pPr marL="512763" lvl="0" indent="-285748" algn="l" rtl="0">
              <a:lnSpc>
                <a:spcPct val="110000"/>
              </a:lnSpc>
              <a:spcBef>
                <a:spcPts val="0"/>
              </a:spcBef>
              <a:spcAft>
                <a:spcPts val="0"/>
              </a:spcAft>
              <a:buClr>
                <a:schemeClr val="dk1"/>
              </a:buClr>
              <a:buSzPts val="1700"/>
              <a:buFont typeface="Arial"/>
              <a:buChar char="•"/>
            </a:pPr>
            <a:r>
              <a:rPr lang="en-US" sz="1700" dirty="0">
                <a:latin typeface="Roboto"/>
                <a:ea typeface="Roboto"/>
                <a:cs typeface="Roboto"/>
                <a:sym typeface="Roboto"/>
              </a:rPr>
              <a:t>Repair/Maintenance work, e.g. roof patching</a:t>
            </a:r>
            <a:endParaRPr dirty="0">
              <a:latin typeface="Roboto"/>
              <a:ea typeface="Roboto"/>
              <a:cs typeface="Roboto"/>
              <a:sym typeface="Roboto"/>
            </a:endParaRPr>
          </a:p>
          <a:p>
            <a:pPr marL="512763" lvl="0" indent="-285748" algn="l" rtl="0">
              <a:lnSpc>
                <a:spcPct val="110000"/>
              </a:lnSpc>
              <a:spcBef>
                <a:spcPts val="0"/>
              </a:spcBef>
              <a:spcAft>
                <a:spcPts val="0"/>
              </a:spcAft>
              <a:buClr>
                <a:schemeClr val="dk1"/>
              </a:buClr>
              <a:buSzPts val="1700"/>
              <a:buFont typeface="Arial"/>
              <a:buChar char="•"/>
            </a:pPr>
            <a:r>
              <a:rPr lang="en-US" sz="1700" dirty="0">
                <a:latin typeface="Roboto"/>
                <a:ea typeface="Roboto"/>
                <a:cs typeface="Roboto"/>
                <a:sym typeface="Roboto"/>
              </a:rPr>
              <a:t>Painting &amp; carpeting as standalone scope</a:t>
            </a:r>
          </a:p>
          <a:p>
            <a:pPr marL="512763" lvl="0" indent="-285748" algn="l" rtl="0">
              <a:lnSpc>
                <a:spcPct val="110000"/>
              </a:lnSpc>
              <a:spcBef>
                <a:spcPts val="0"/>
              </a:spcBef>
              <a:spcAft>
                <a:spcPts val="0"/>
              </a:spcAft>
              <a:buClr>
                <a:schemeClr val="dk1"/>
              </a:buClr>
              <a:buSzPts val="1700"/>
              <a:buFont typeface="Arial"/>
              <a:buChar char="•"/>
            </a:pPr>
            <a:r>
              <a:rPr lang="en-US" sz="1700" dirty="0">
                <a:latin typeface="Roboto"/>
                <a:ea typeface="Roboto"/>
                <a:cs typeface="Roboto"/>
                <a:sym typeface="Roboto"/>
              </a:rPr>
              <a:t>Extended warranties</a:t>
            </a:r>
            <a:endParaRPr dirty="0">
              <a:latin typeface="Roboto"/>
              <a:ea typeface="Roboto"/>
              <a:cs typeface="Roboto"/>
              <a:sym typeface="Roboto"/>
            </a:endParaRPr>
          </a:p>
          <a:p>
            <a:pPr marL="512763" lvl="0" indent="-285748" algn="l" rtl="0">
              <a:lnSpc>
                <a:spcPct val="110000"/>
              </a:lnSpc>
              <a:spcBef>
                <a:spcPts val="0"/>
              </a:spcBef>
              <a:spcAft>
                <a:spcPts val="0"/>
              </a:spcAft>
              <a:buClr>
                <a:schemeClr val="dk1"/>
              </a:buClr>
              <a:buSzPts val="1700"/>
              <a:buFont typeface="Arial"/>
              <a:buChar char="•"/>
            </a:pPr>
            <a:r>
              <a:rPr lang="en-US" sz="1700" dirty="0">
                <a:latin typeface="Roboto"/>
                <a:ea typeface="Roboto"/>
                <a:cs typeface="Roboto"/>
                <a:sym typeface="Roboto"/>
              </a:rPr>
              <a:t>Maintenance agreements &amp; service contracts</a:t>
            </a:r>
            <a:endParaRPr sz="1700" dirty="0">
              <a:latin typeface="Roboto"/>
              <a:ea typeface="Roboto"/>
              <a:cs typeface="Roboto"/>
              <a:sym typeface="Roboto"/>
            </a:endParaRPr>
          </a:p>
        </p:txBody>
      </p:sp>
      <p:sp>
        <p:nvSpPr>
          <p:cNvPr id="269" name="Google Shape;269;p25"/>
          <p:cNvSpPr/>
          <p:nvPr/>
        </p:nvSpPr>
        <p:spPr>
          <a:xfrm>
            <a:off x="6299200" y="1001949"/>
            <a:ext cx="5486400" cy="16764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p>
            <a:pPr marL="233363" marR="0" lvl="0" indent="0" algn="l" rtl="0">
              <a:lnSpc>
                <a:spcPct val="100000"/>
              </a:lnSpc>
              <a:spcBef>
                <a:spcPts val="0"/>
              </a:spcBef>
              <a:spcAft>
                <a:spcPts val="0"/>
              </a:spcAft>
              <a:buClr>
                <a:schemeClr val="dk1"/>
              </a:buClr>
              <a:buSzPts val="1700"/>
              <a:buFont typeface="Arial"/>
              <a:buNone/>
            </a:pPr>
            <a:r>
              <a:rPr lang="en-US" sz="1700" b="0" i="0" u="none" strike="noStrike" cap="none">
                <a:solidFill>
                  <a:schemeClr val="dk1"/>
                </a:solidFill>
                <a:latin typeface="Roboto"/>
                <a:ea typeface="Roboto"/>
                <a:cs typeface="Roboto"/>
                <a:sym typeface="Roboto"/>
              </a:rPr>
              <a:t>Studies:</a:t>
            </a:r>
            <a:endParaRPr sz="1800" b="0" i="0" u="none" strike="noStrike" cap="none">
              <a:solidFill>
                <a:schemeClr val="dk1"/>
              </a:solidFill>
              <a:latin typeface="Roboto"/>
              <a:ea typeface="Roboto"/>
              <a:cs typeface="Roboto"/>
              <a:sym typeface="Roboto"/>
            </a:endParaRPr>
          </a:p>
          <a:p>
            <a:pPr marL="519113" marR="0" lvl="0" indent="-285748" algn="l" rtl="0">
              <a:lnSpc>
                <a:spcPct val="100000"/>
              </a:lnSpc>
              <a:spcBef>
                <a:spcPts val="340"/>
              </a:spcBef>
              <a:spcAft>
                <a:spcPts val="0"/>
              </a:spcAft>
              <a:buClr>
                <a:schemeClr val="dk1"/>
              </a:buClr>
              <a:buSzPts val="1700"/>
              <a:buFont typeface="Arial"/>
              <a:buChar char="•"/>
            </a:pPr>
            <a:r>
              <a:rPr lang="en-US" sz="1700" b="0" i="0" u="none" strike="noStrike" cap="none">
                <a:solidFill>
                  <a:schemeClr val="dk1"/>
                </a:solidFill>
                <a:latin typeface="Roboto"/>
                <a:ea typeface="Roboto"/>
                <a:cs typeface="Roboto"/>
                <a:sym typeface="Roboto"/>
              </a:rPr>
              <a:t>Environmental assessments (as a stand-alone item)</a:t>
            </a:r>
            <a:endParaRPr sz="1800" b="0" i="0" u="none" strike="noStrike" cap="none">
              <a:solidFill>
                <a:schemeClr val="dk1"/>
              </a:solidFill>
              <a:latin typeface="Roboto"/>
              <a:ea typeface="Roboto"/>
              <a:cs typeface="Roboto"/>
              <a:sym typeface="Roboto"/>
            </a:endParaRPr>
          </a:p>
          <a:p>
            <a:pPr marL="519113" marR="0" lvl="0" indent="-285748" algn="l" rtl="0">
              <a:lnSpc>
                <a:spcPct val="100000"/>
              </a:lnSpc>
              <a:spcBef>
                <a:spcPts val="340"/>
              </a:spcBef>
              <a:spcAft>
                <a:spcPts val="0"/>
              </a:spcAft>
              <a:buClr>
                <a:schemeClr val="dk1"/>
              </a:buClr>
              <a:buSzPts val="1700"/>
              <a:buFont typeface="Arial"/>
              <a:buChar char="•"/>
            </a:pPr>
            <a:r>
              <a:rPr lang="en-US" sz="1700" b="0" i="0" u="none" strike="noStrike" cap="none">
                <a:solidFill>
                  <a:schemeClr val="dk1"/>
                </a:solidFill>
                <a:latin typeface="Roboto"/>
                <a:ea typeface="Roboto"/>
                <a:cs typeface="Roboto"/>
                <a:sym typeface="Roboto"/>
              </a:rPr>
              <a:t>Feasibility studies</a:t>
            </a:r>
            <a:endParaRPr sz="1800" b="0" i="0" u="none" strike="noStrike" cap="none">
              <a:solidFill>
                <a:schemeClr val="dk1"/>
              </a:solidFill>
              <a:latin typeface="Roboto"/>
              <a:ea typeface="Roboto"/>
              <a:cs typeface="Roboto"/>
              <a:sym typeface="Roboto"/>
            </a:endParaRPr>
          </a:p>
        </p:txBody>
      </p:sp>
      <p:sp>
        <p:nvSpPr>
          <p:cNvPr id="270" name="Google Shape;270;p25"/>
          <p:cNvSpPr>
            <a:spLocks noGrp="1"/>
          </p:cNvSpPr>
          <p:nvPr>
            <p:ph type="body" idx="4294967295"/>
          </p:nvPr>
        </p:nvSpPr>
        <p:spPr>
          <a:xfrm>
            <a:off x="3352800" y="2949912"/>
            <a:ext cx="5486400" cy="1676401"/>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p>
            <a:pPr marL="233363" lvl="0" indent="0" algn="l" rtl="0">
              <a:lnSpc>
                <a:spcPct val="100000"/>
              </a:lnSpc>
              <a:spcBef>
                <a:spcPts val="0"/>
              </a:spcBef>
              <a:spcAft>
                <a:spcPts val="0"/>
              </a:spcAft>
              <a:buClr>
                <a:schemeClr val="dk1"/>
              </a:buClr>
              <a:buSzPts val="1700"/>
              <a:buNone/>
            </a:pPr>
            <a:r>
              <a:rPr lang="en-US" sz="1700" dirty="0">
                <a:latin typeface="Roboto"/>
                <a:ea typeface="Roboto"/>
                <a:cs typeface="Roboto"/>
                <a:sym typeface="Roboto"/>
              </a:rPr>
              <a:t>Fixtures/Equipment:</a:t>
            </a:r>
            <a:endParaRPr dirty="0">
              <a:latin typeface="Roboto"/>
              <a:ea typeface="Roboto"/>
              <a:cs typeface="Roboto"/>
              <a:sym typeface="Roboto"/>
            </a:endParaRPr>
          </a:p>
          <a:p>
            <a:pPr marL="457200" indent="-284163">
              <a:buFont typeface="Arial" panose="020B0604020202020204" pitchFamily="34" charset="0"/>
              <a:buChar char="•"/>
            </a:pPr>
            <a:r>
              <a:rPr lang="en-US" sz="1700" dirty="0">
                <a:latin typeface="Roboto" panose="02000000000000000000" pitchFamily="2" charset="0"/>
                <a:ea typeface="Roboto" panose="02000000000000000000" pitchFamily="2" charset="0"/>
                <a:cs typeface="Roboto"/>
                <a:sym typeface="Roboto"/>
              </a:rPr>
              <a:t>Fixtures or </a:t>
            </a:r>
            <a:r>
              <a:rPr lang="en-US" sz="1700" dirty="0">
                <a:solidFill>
                  <a:schemeClr val="tx1"/>
                </a:solidFill>
                <a:latin typeface="Roboto" panose="02000000000000000000" pitchFamily="2" charset="0"/>
                <a:ea typeface="Roboto" panose="02000000000000000000" pitchFamily="2" charset="0"/>
                <a:cs typeface="Roboto"/>
                <a:sym typeface="Roboto"/>
              </a:rPr>
              <a:t>equipment that require attachment to the property </a:t>
            </a:r>
            <a:r>
              <a:rPr lang="en-US" sz="1800" dirty="0">
                <a:solidFill>
                  <a:schemeClr val="tx1"/>
                </a:solidFill>
                <a:latin typeface="Roboto"/>
                <a:ea typeface="Roboto"/>
                <a:cs typeface="Roboto"/>
                <a:sym typeface="Roboto"/>
              </a:rPr>
              <a:t>are ineligible unless additional legal requirements are met</a:t>
            </a:r>
          </a:p>
          <a:p>
            <a:pPr marL="457200" lvl="0" indent="-284163" algn="l" rtl="0">
              <a:lnSpc>
                <a:spcPct val="100000"/>
              </a:lnSpc>
              <a:spcBef>
                <a:spcPts val="340"/>
              </a:spcBef>
              <a:spcAft>
                <a:spcPts val="0"/>
              </a:spcAft>
              <a:buClr>
                <a:schemeClr val="dk1"/>
              </a:buClr>
              <a:buSzPts val="1700"/>
              <a:buFont typeface="Arial"/>
              <a:buChar char="•"/>
            </a:pPr>
            <a:r>
              <a:rPr lang="en-US" sz="1700" dirty="0">
                <a:latin typeface="Roboto"/>
                <a:ea typeface="Roboto"/>
                <a:cs typeface="Roboto"/>
                <a:sym typeface="Roboto"/>
              </a:rPr>
              <a:t>Organization-specific signage/donor plaques </a:t>
            </a:r>
            <a:endParaRPr dirty="0">
              <a:latin typeface="Roboto"/>
              <a:ea typeface="Roboto"/>
              <a:cs typeface="Roboto"/>
              <a:sym typeface="Roboto"/>
            </a:endParaRPr>
          </a:p>
        </p:txBody>
      </p:sp>
      <p:sp>
        <p:nvSpPr>
          <p:cNvPr id="271" name="Google Shape;271;p25"/>
          <p:cNvSpPr/>
          <p:nvPr/>
        </p:nvSpPr>
        <p:spPr>
          <a:xfrm>
            <a:off x="304800" y="4897877"/>
            <a:ext cx="5384800" cy="16764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p>
            <a:pPr marL="233363" marR="0" lvl="0" indent="0" algn="l" rtl="0">
              <a:lnSpc>
                <a:spcPct val="100000"/>
              </a:lnSpc>
              <a:spcBef>
                <a:spcPts val="0"/>
              </a:spcBef>
              <a:spcAft>
                <a:spcPts val="0"/>
              </a:spcAft>
              <a:buClr>
                <a:schemeClr val="dk1"/>
              </a:buClr>
              <a:buSzPts val="1700"/>
              <a:buFont typeface="Arial"/>
              <a:buNone/>
            </a:pPr>
            <a:r>
              <a:rPr lang="en-US" sz="1700" b="0" i="0" u="none" strike="noStrike" cap="none">
                <a:solidFill>
                  <a:schemeClr val="dk1"/>
                </a:solidFill>
                <a:latin typeface="Roboto"/>
                <a:ea typeface="Roboto"/>
                <a:cs typeface="Roboto"/>
                <a:sym typeface="Roboto"/>
              </a:rPr>
              <a:t>Operational:</a:t>
            </a:r>
            <a:endParaRPr sz="1800" b="0" i="0" u="none" strike="noStrike" cap="none">
              <a:solidFill>
                <a:schemeClr val="dk1"/>
              </a:solidFill>
              <a:latin typeface="Roboto"/>
              <a:ea typeface="Roboto"/>
              <a:cs typeface="Roboto"/>
              <a:sym typeface="Roboto"/>
            </a:endParaRPr>
          </a:p>
          <a:p>
            <a:pPr marL="569913" marR="0" lvl="0" indent="-342898" algn="l" rtl="0">
              <a:lnSpc>
                <a:spcPct val="110000"/>
              </a:lnSpc>
              <a:spcBef>
                <a:spcPts val="0"/>
              </a:spcBef>
              <a:spcAft>
                <a:spcPts val="0"/>
              </a:spcAft>
              <a:buClr>
                <a:schemeClr val="dk1"/>
              </a:buClr>
              <a:buSzPts val="1700"/>
              <a:buFont typeface="Arial"/>
              <a:buChar char="•"/>
            </a:pPr>
            <a:r>
              <a:rPr lang="en-US" sz="1700" b="0" i="0" u="none" strike="noStrike" cap="none">
                <a:solidFill>
                  <a:schemeClr val="dk1"/>
                </a:solidFill>
                <a:latin typeface="Roboto"/>
                <a:ea typeface="Roboto"/>
                <a:cs typeface="Roboto"/>
                <a:sym typeface="Roboto"/>
              </a:rPr>
              <a:t>Employee salaries </a:t>
            </a:r>
            <a:endParaRPr sz="1800" b="0" i="0" u="none" strike="noStrike" cap="none">
              <a:solidFill>
                <a:schemeClr val="dk1"/>
              </a:solidFill>
              <a:latin typeface="Roboto"/>
              <a:ea typeface="Roboto"/>
              <a:cs typeface="Roboto"/>
              <a:sym typeface="Roboto"/>
            </a:endParaRPr>
          </a:p>
          <a:p>
            <a:pPr marL="569913" marR="0" lvl="0" indent="-342898" algn="l" rtl="0">
              <a:lnSpc>
                <a:spcPct val="110000"/>
              </a:lnSpc>
              <a:spcBef>
                <a:spcPts val="0"/>
              </a:spcBef>
              <a:spcAft>
                <a:spcPts val="0"/>
              </a:spcAft>
              <a:buClr>
                <a:schemeClr val="dk1"/>
              </a:buClr>
              <a:buSzPts val="1700"/>
              <a:buFont typeface="Arial"/>
              <a:buChar char="•"/>
            </a:pPr>
            <a:r>
              <a:rPr lang="en-US" sz="1700" b="0" i="0" u="none" strike="noStrike" cap="none">
                <a:solidFill>
                  <a:schemeClr val="dk1"/>
                </a:solidFill>
                <a:latin typeface="Roboto"/>
                <a:ea typeface="Roboto"/>
                <a:cs typeface="Roboto"/>
                <a:sym typeface="Roboto"/>
              </a:rPr>
              <a:t>Administrative expenses</a:t>
            </a:r>
            <a:endParaRPr sz="1800" b="0" i="0" u="none" strike="noStrike" cap="none">
              <a:solidFill>
                <a:schemeClr val="dk1"/>
              </a:solidFill>
              <a:latin typeface="Roboto"/>
              <a:ea typeface="Roboto"/>
              <a:cs typeface="Roboto"/>
              <a:sym typeface="Roboto"/>
            </a:endParaRPr>
          </a:p>
          <a:p>
            <a:pPr marL="569913" marR="0" lvl="0" indent="-342898" algn="l" rtl="0">
              <a:lnSpc>
                <a:spcPct val="110000"/>
              </a:lnSpc>
              <a:spcBef>
                <a:spcPts val="0"/>
              </a:spcBef>
              <a:spcAft>
                <a:spcPts val="0"/>
              </a:spcAft>
              <a:buClr>
                <a:schemeClr val="dk1"/>
              </a:buClr>
              <a:buSzPts val="1700"/>
              <a:buFont typeface="Arial"/>
              <a:buChar char="•"/>
            </a:pPr>
            <a:r>
              <a:rPr lang="en-US" sz="1700" b="0" i="0" u="none" strike="noStrike" cap="none">
                <a:solidFill>
                  <a:schemeClr val="dk1"/>
                </a:solidFill>
                <a:latin typeface="Roboto"/>
                <a:ea typeface="Roboto"/>
                <a:cs typeface="Roboto"/>
                <a:sym typeface="Roboto"/>
              </a:rPr>
              <a:t>Training</a:t>
            </a:r>
            <a:endParaRPr sz="1800" b="0" i="0" u="none" strike="noStrike" cap="none">
              <a:solidFill>
                <a:schemeClr val="dk1"/>
              </a:solidFill>
              <a:latin typeface="Roboto"/>
              <a:ea typeface="Roboto"/>
              <a:cs typeface="Roboto"/>
              <a:sym typeface="Roboto"/>
            </a:endParaRPr>
          </a:p>
        </p:txBody>
      </p:sp>
      <p:sp>
        <p:nvSpPr>
          <p:cNvPr id="272" name="Google Shape;272;p25"/>
          <p:cNvSpPr/>
          <p:nvPr/>
        </p:nvSpPr>
        <p:spPr>
          <a:xfrm>
            <a:off x="6299200" y="4897877"/>
            <a:ext cx="5486400" cy="167335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p>
            <a:pPr marL="233363" marR="0" lvl="0" indent="0" algn="l" rtl="0">
              <a:lnSpc>
                <a:spcPct val="100000"/>
              </a:lnSpc>
              <a:spcBef>
                <a:spcPts val="0"/>
              </a:spcBef>
              <a:spcAft>
                <a:spcPts val="0"/>
              </a:spcAft>
              <a:buClr>
                <a:schemeClr val="dk1"/>
              </a:buClr>
              <a:buSzPts val="1700"/>
              <a:buFont typeface="Arial"/>
              <a:buNone/>
            </a:pPr>
            <a:r>
              <a:rPr lang="en-US" sz="1700" b="0" i="0" u="none" strike="noStrike" cap="none">
                <a:solidFill>
                  <a:schemeClr val="dk1"/>
                </a:solidFill>
                <a:latin typeface="Roboto"/>
                <a:ea typeface="Roboto"/>
                <a:cs typeface="Roboto"/>
                <a:sym typeface="Roboto"/>
              </a:rPr>
              <a:t>Other:</a:t>
            </a:r>
            <a:endParaRPr sz="1400" b="0" i="0" u="none" strike="noStrike" cap="none">
              <a:solidFill>
                <a:srgbClr val="000000"/>
              </a:solidFill>
              <a:latin typeface="Roboto"/>
              <a:ea typeface="Roboto"/>
              <a:cs typeface="Roboto"/>
              <a:sym typeface="Roboto"/>
            </a:endParaRPr>
          </a:p>
          <a:p>
            <a:pPr marL="519113" marR="0" lvl="0" indent="-285748" algn="l" rtl="0">
              <a:lnSpc>
                <a:spcPct val="100000"/>
              </a:lnSpc>
              <a:spcBef>
                <a:spcPts val="340"/>
              </a:spcBef>
              <a:spcAft>
                <a:spcPts val="0"/>
              </a:spcAft>
              <a:buClr>
                <a:schemeClr val="dk1"/>
              </a:buClr>
              <a:buSzPts val="1700"/>
              <a:buFont typeface="Arial"/>
              <a:buChar char="•"/>
            </a:pPr>
            <a:r>
              <a:rPr lang="en-US" sz="1700" b="0" i="0" u="none" strike="noStrike" cap="none">
                <a:solidFill>
                  <a:schemeClr val="dk1"/>
                </a:solidFill>
                <a:latin typeface="Roboto"/>
                <a:ea typeface="Roboto"/>
                <a:cs typeface="Roboto"/>
                <a:sym typeface="Roboto"/>
              </a:rPr>
              <a:t>Fundraising, financing, owner’s rep, or legal fees</a:t>
            </a:r>
            <a:endParaRPr sz="1400" b="0" i="0" u="none" strike="noStrike" cap="none">
              <a:solidFill>
                <a:srgbClr val="000000"/>
              </a:solidFill>
              <a:latin typeface="Roboto"/>
              <a:ea typeface="Roboto"/>
              <a:cs typeface="Roboto"/>
              <a:sym typeface="Roboto"/>
            </a:endParaRPr>
          </a:p>
          <a:p>
            <a:pPr marL="519113" marR="0" lvl="0" indent="-285748" algn="l" rtl="0">
              <a:lnSpc>
                <a:spcPct val="100000"/>
              </a:lnSpc>
              <a:spcBef>
                <a:spcPts val="340"/>
              </a:spcBef>
              <a:spcAft>
                <a:spcPts val="0"/>
              </a:spcAft>
              <a:buClr>
                <a:schemeClr val="dk1"/>
              </a:buClr>
              <a:buSzPts val="1700"/>
              <a:buFont typeface="Arial"/>
              <a:buChar char="•"/>
            </a:pPr>
            <a:r>
              <a:rPr lang="en-US" sz="1700" b="0" i="0" u="none" strike="noStrike" cap="none">
                <a:solidFill>
                  <a:schemeClr val="dk1"/>
                </a:solidFill>
                <a:latin typeface="Roboto"/>
                <a:ea typeface="Roboto"/>
                <a:cs typeface="Roboto"/>
                <a:sym typeface="Roboto"/>
              </a:rPr>
              <a:t>Work performed prior to the capital appropriation</a:t>
            </a:r>
            <a:endParaRPr sz="1400" b="0" i="0" u="none" strike="noStrike" cap="none">
              <a:solidFill>
                <a:srgbClr val="000000"/>
              </a:solidFill>
              <a:latin typeface="Roboto"/>
              <a:ea typeface="Roboto"/>
              <a:cs typeface="Roboto"/>
              <a:sym typeface="Roboto"/>
            </a:endParaRPr>
          </a:p>
          <a:p>
            <a:pPr marL="519113" marR="0" lvl="0" indent="-285748" algn="l" rtl="0">
              <a:lnSpc>
                <a:spcPct val="100000"/>
              </a:lnSpc>
              <a:spcBef>
                <a:spcPts val="340"/>
              </a:spcBef>
              <a:spcAft>
                <a:spcPts val="0"/>
              </a:spcAft>
              <a:buClr>
                <a:schemeClr val="dk1"/>
              </a:buClr>
              <a:buSzPts val="1700"/>
              <a:buFont typeface="Arial"/>
              <a:buChar char="•"/>
            </a:pPr>
            <a:r>
              <a:rPr lang="en-US" sz="1700" b="0" i="0" u="none" strike="noStrike" cap="none">
                <a:solidFill>
                  <a:schemeClr val="dk1"/>
                </a:solidFill>
                <a:latin typeface="Roboto"/>
                <a:ea typeface="Roboto"/>
                <a:cs typeface="Roboto"/>
                <a:sym typeface="Roboto"/>
              </a:rPr>
              <a:t>Custom databases </a:t>
            </a:r>
            <a:endParaRPr sz="1400" b="0" i="0" u="none" strike="noStrike" cap="none">
              <a:solidFill>
                <a:srgbClr val="000000"/>
              </a:solidFill>
              <a:latin typeface="Roboto"/>
              <a:ea typeface="Roboto"/>
              <a:cs typeface="Roboto"/>
              <a:sym typeface="Roboto"/>
            </a:endParaRPr>
          </a:p>
          <a:p>
            <a:pPr marL="519113" marR="0" lvl="0" indent="-285748" algn="l" rtl="0">
              <a:lnSpc>
                <a:spcPct val="100000"/>
              </a:lnSpc>
              <a:spcBef>
                <a:spcPts val="340"/>
              </a:spcBef>
              <a:spcAft>
                <a:spcPts val="0"/>
              </a:spcAft>
              <a:buClr>
                <a:schemeClr val="dk1"/>
              </a:buClr>
              <a:buSzPts val="1700"/>
              <a:buFont typeface="Arial"/>
              <a:buChar char="•"/>
            </a:pPr>
            <a:r>
              <a:rPr lang="en-US" sz="1700" b="0" i="0" u="none" strike="noStrike" cap="none">
                <a:solidFill>
                  <a:schemeClr val="dk1"/>
                </a:solidFill>
                <a:latin typeface="Roboto"/>
                <a:ea typeface="Roboto"/>
                <a:cs typeface="Roboto"/>
                <a:sym typeface="Roboto"/>
              </a:rPr>
              <a:t>Unique or excessively expensive</a:t>
            </a:r>
            <a:endParaRPr sz="1400" b="0" i="0" u="none" strike="noStrike" cap="none">
              <a:solidFill>
                <a:srgbClr val="000000"/>
              </a:solidFill>
              <a:latin typeface="Roboto"/>
              <a:ea typeface="Roboto"/>
              <a:cs typeface="Roboto"/>
              <a:sym typeface="Roboto"/>
            </a:endParaRPr>
          </a:p>
        </p:txBody>
      </p:sp>
    </p:spTree>
    <p:extLst>
      <p:ext uri="{BB962C8B-B14F-4D97-AF65-F5344CB8AC3E}">
        <p14:creationId xmlns:p14="http://schemas.microsoft.com/office/powerpoint/2010/main" val="2113387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1"/>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LOCAL LAWS AND CITY POLICIES </a:t>
            </a:r>
            <a:r>
              <a:rPr lang="en-US" dirty="0">
                <a:solidFill>
                  <a:schemeClr val="bg1"/>
                </a:solidFill>
              </a:rPr>
              <a:t>1</a:t>
            </a:r>
            <a:endParaRPr dirty="0">
              <a:solidFill>
                <a:schemeClr val="bg1"/>
              </a:solidFill>
            </a:endParaRPr>
          </a:p>
        </p:txBody>
      </p:sp>
      <p:sp>
        <p:nvSpPr>
          <p:cNvPr id="342" name="Google Shape;342;p31"/>
          <p:cNvSpPr>
            <a:spLocks noGrp="1"/>
          </p:cNvSpPr>
          <p:nvPr>
            <p:ph type="body" idx="5"/>
          </p:nvPr>
        </p:nvSpPr>
        <p:spPr>
          <a:xfrm>
            <a:off x="304800" y="838200"/>
            <a:ext cx="11503153"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None/>
            </a:pPr>
            <a:r>
              <a:rPr lang="en-US" b="1" dirty="0"/>
              <a:t>City-funded projects must meet certain Local Laws and City Policies.  </a:t>
            </a:r>
            <a:endParaRPr dirty="0"/>
          </a:p>
          <a:p>
            <a:pPr marL="0" lvl="0" indent="0" algn="l" rtl="0">
              <a:lnSpc>
                <a:spcPct val="100000"/>
              </a:lnSpc>
              <a:spcBef>
                <a:spcPts val="0"/>
              </a:spcBef>
              <a:spcAft>
                <a:spcPts val="0"/>
              </a:spcAft>
              <a:buClr>
                <a:schemeClr val="dk1"/>
              </a:buClr>
              <a:buSzPts val="1800"/>
              <a:buNone/>
            </a:pPr>
            <a:r>
              <a:rPr lang="en-US" b="1" dirty="0"/>
              <a:t>Here are some that typically apply to cultural capital projects:</a:t>
            </a:r>
            <a:endParaRPr dirty="0"/>
          </a:p>
        </p:txBody>
      </p:sp>
      <p:sp>
        <p:nvSpPr>
          <p:cNvPr id="343" name="Google Shape;343;p31"/>
          <p:cNvSpPr>
            <a:spLocks noGrp="1"/>
          </p:cNvSpPr>
          <p:nvPr>
            <p:ph type="body" idx="4"/>
          </p:nvPr>
        </p:nvSpPr>
        <p:spPr>
          <a:xfrm>
            <a:off x="304800" y="1566672"/>
            <a:ext cx="3657600" cy="3538728"/>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dirty="0"/>
              <a:t>Green Building Laws</a:t>
            </a:r>
            <a:endParaRPr dirty="0"/>
          </a:p>
        </p:txBody>
      </p:sp>
      <p:sp>
        <p:nvSpPr>
          <p:cNvPr id="344" name="Google Shape;344;p31"/>
          <p:cNvSpPr txBox="1">
            <a:spLocks noGrp="1"/>
          </p:cNvSpPr>
          <p:nvPr>
            <p:ph type="body" idx="7"/>
          </p:nvPr>
        </p:nvSpPr>
        <p:spPr>
          <a:xfrm>
            <a:off x="4191001" y="1566672"/>
            <a:ext cx="7616952" cy="3538728"/>
          </a:xfrm>
          <a:prstGeom prst="rect">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None/>
            </a:pPr>
            <a:r>
              <a:rPr lang="en-US" dirty="0"/>
              <a:t>Green Building Laws and Regulations:</a:t>
            </a:r>
            <a:endParaRPr dirty="0"/>
          </a:p>
          <a:p>
            <a:pPr marL="223838" lvl="0" indent="-223838" algn="l" rtl="0">
              <a:lnSpc>
                <a:spcPct val="100000"/>
              </a:lnSpc>
              <a:spcBef>
                <a:spcPts val="360"/>
              </a:spcBef>
              <a:spcAft>
                <a:spcPts val="0"/>
              </a:spcAft>
              <a:buClr>
                <a:schemeClr val="dk1"/>
              </a:buClr>
              <a:buSzPts val="1800"/>
              <a:buFont typeface="Arial"/>
              <a:buChar char="•"/>
            </a:pPr>
            <a:r>
              <a:rPr lang="en-US" dirty="0"/>
              <a:t>Local Laws </a:t>
            </a:r>
            <a:r>
              <a:rPr lang="en-US" dirty="0">
                <a:solidFill>
                  <a:schemeClr val="tx1"/>
                </a:solidFill>
              </a:rPr>
              <a:t>86 of 2005, 31 and 32 of 2016</a:t>
            </a:r>
            <a:endParaRPr lang="en-US" strike="sngStrike" dirty="0">
              <a:solidFill>
                <a:schemeClr val="tx1"/>
              </a:solidFill>
            </a:endParaRPr>
          </a:p>
          <a:p>
            <a:pPr marL="223838" lvl="0" indent="-223838" algn="l" rtl="0">
              <a:lnSpc>
                <a:spcPct val="100000"/>
              </a:lnSpc>
              <a:spcBef>
                <a:spcPts val="360"/>
              </a:spcBef>
              <a:spcAft>
                <a:spcPts val="0"/>
              </a:spcAft>
              <a:buClr>
                <a:schemeClr val="dk1"/>
              </a:buClr>
              <a:buSzPts val="1800"/>
              <a:buFont typeface="Arial"/>
              <a:buChar char="•"/>
            </a:pPr>
            <a:r>
              <a:rPr lang="en-US" dirty="0"/>
              <a:t>Sustainable design intended primarily to reduce energy and water consumption</a:t>
            </a:r>
            <a:endParaRPr dirty="0"/>
          </a:p>
          <a:p>
            <a:pPr marL="223838" lvl="0" indent="-223838" algn="l" rtl="0">
              <a:lnSpc>
                <a:spcPct val="100000"/>
              </a:lnSpc>
              <a:spcBef>
                <a:spcPts val="360"/>
              </a:spcBef>
              <a:spcAft>
                <a:spcPts val="0"/>
              </a:spcAft>
              <a:buClr>
                <a:schemeClr val="dk1"/>
              </a:buClr>
              <a:buSzPts val="1800"/>
              <a:buFont typeface="Arial"/>
              <a:buChar char="•"/>
            </a:pPr>
            <a:r>
              <a:rPr lang="en-US" dirty="0"/>
              <a:t>Largely applies to city-owned projects</a:t>
            </a:r>
            <a:endParaRPr dirty="0"/>
          </a:p>
          <a:p>
            <a:pPr marL="223838" lvl="0" indent="-223838" algn="l" rtl="0">
              <a:lnSpc>
                <a:spcPct val="100000"/>
              </a:lnSpc>
              <a:spcBef>
                <a:spcPts val="360"/>
              </a:spcBef>
              <a:spcAft>
                <a:spcPts val="0"/>
              </a:spcAft>
              <a:buClr>
                <a:schemeClr val="dk1"/>
              </a:buClr>
              <a:buSzPts val="1800"/>
              <a:buFont typeface="Arial"/>
              <a:buChar char="•"/>
            </a:pPr>
            <a:r>
              <a:rPr lang="en-US" dirty="0"/>
              <a:t>Also applies to non-city-owned projects at 50% funding contribution or funding over $10,000,000</a:t>
            </a:r>
            <a:endParaRPr dirty="0"/>
          </a:p>
          <a:p>
            <a:pPr marL="223838" lvl="0" indent="-223838" algn="l" rtl="0">
              <a:lnSpc>
                <a:spcPct val="100000"/>
              </a:lnSpc>
              <a:spcBef>
                <a:spcPts val="320"/>
              </a:spcBef>
              <a:spcAft>
                <a:spcPts val="0"/>
              </a:spcAft>
              <a:buClr>
                <a:schemeClr val="dk1"/>
              </a:buClr>
              <a:buSzPts val="1600"/>
              <a:buFont typeface="Arial"/>
              <a:buChar char="•"/>
            </a:pPr>
            <a:r>
              <a:rPr lang="en-US" sz="1600" u="sng" dirty="0">
                <a:solidFill>
                  <a:schemeClr val="hlink"/>
                </a:solidFill>
                <a:hlinkClick r:id="rId3"/>
              </a:rPr>
              <a:t>https://www1.nyc.gov/site/oec/green-building/green-building-laws-regulations.page</a:t>
            </a:r>
            <a:r>
              <a:rPr lang="en-US" sz="1600" dirty="0"/>
              <a:t> </a:t>
            </a:r>
            <a:endParaRPr dirty="0"/>
          </a:p>
          <a:p>
            <a:pPr marL="223838" lvl="0" indent="-223838" algn="l" rtl="0">
              <a:lnSpc>
                <a:spcPct val="100000"/>
              </a:lnSpc>
              <a:spcBef>
                <a:spcPts val="320"/>
              </a:spcBef>
              <a:spcAft>
                <a:spcPts val="0"/>
              </a:spcAft>
              <a:buClr>
                <a:schemeClr val="dk1"/>
              </a:buClr>
              <a:buSzPts val="1600"/>
              <a:buFont typeface="Arial"/>
              <a:buChar char="•"/>
            </a:pPr>
            <a:r>
              <a:rPr lang="en-US" sz="1600" u="sng" dirty="0">
                <a:solidFill>
                  <a:schemeClr val="hlink"/>
                </a:solidFill>
                <a:hlinkClick r:id="rId4"/>
              </a:rPr>
              <a:t>https://codelibrary.amlegal.com/codes/newyorkcity/latest/NYCcharter/0-0-0-1041</a:t>
            </a:r>
            <a:endParaRPr sz="1600" dirty="0"/>
          </a:p>
        </p:txBody>
      </p:sp>
      <p:sp>
        <p:nvSpPr>
          <p:cNvPr id="345" name="Google Shape;345;p31"/>
          <p:cNvSpPr>
            <a:spLocks noGrp="1"/>
          </p:cNvSpPr>
          <p:nvPr>
            <p:ph type="body" idx="1"/>
          </p:nvPr>
        </p:nvSpPr>
        <p:spPr>
          <a:xfrm>
            <a:off x="304800" y="5394960"/>
            <a:ext cx="3657600" cy="92964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dirty="0"/>
              <a:t>Local Law 92/94 of 2019:</a:t>
            </a:r>
            <a:endParaRPr dirty="0"/>
          </a:p>
          <a:p>
            <a:pPr marL="0" lvl="0" indent="0" algn="ctr" rtl="0">
              <a:lnSpc>
                <a:spcPct val="100000"/>
              </a:lnSpc>
              <a:spcBef>
                <a:spcPts val="400"/>
              </a:spcBef>
              <a:spcAft>
                <a:spcPts val="0"/>
              </a:spcAft>
              <a:buClr>
                <a:schemeClr val="dk1"/>
              </a:buClr>
              <a:buSzPts val="2000"/>
              <a:buFont typeface="Arial"/>
              <a:buNone/>
            </a:pPr>
            <a:r>
              <a:rPr lang="en-US" sz="2000" b="1" dirty="0"/>
              <a:t>Green Roofs</a:t>
            </a:r>
            <a:endParaRPr dirty="0"/>
          </a:p>
        </p:txBody>
      </p:sp>
      <p:sp>
        <p:nvSpPr>
          <p:cNvPr id="346" name="Google Shape;346;p31"/>
          <p:cNvSpPr/>
          <p:nvPr/>
        </p:nvSpPr>
        <p:spPr>
          <a:xfrm>
            <a:off x="4267200" y="5394960"/>
            <a:ext cx="7540753" cy="92964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Roboto"/>
                <a:ea typeface="Roboto"/>
                <a:cs typeface="Roboto"/>
                <a:sym typeface="Roboto"/>
              </a:rPr>
              <a:t>A Local Law to amend the New York City building code, in relation to requiring that the roofs of certain buildings be partially covered in green roof or solar photovoltaic electricity generating systems</a:t>
            </a:r>
            <a:endParaRPr sz="1800" b="0" i="0" u="none" strike="noStrike" cap="none" dirty="0">
              <a:solidFill>
                <a:schemeClr val="dk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2"/>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LOCAL LAWS AND CITY POLICIES </a:t>
            </a:r>
            <a:r>
              <a:rPr lang="en-US" dirty="0">
                <a:solidFill>
                  <a:schemeClr val="bg1"/>
                </a:solidFill>
              </a:rPr>
              <a:t>2</a:t>
            </a:r>
            <a:endParaRPr dirty="0">
              <a:solidFill>
                <a:schemeClr val="bg1"/>
              </a:solidFill>
            </a:endParaRPr>
          </a:p>
        </p:txBody>
      </p:sp>
      <p:sp>
        <p:nvSpPr>
          <p:cNvPr id="352" name="Google Shape;352;p32"/>
          <p:cNvSpPr>
            <a:spLocks noGrp="1"/>
          </p:cNvSpPr>
          <p:nvPr>
            <p:ph type="body" idx="2"/>
          </p:nvPr>
        </p:nvSpPr>
        <p:spPr>
          <a:xfrm>
            <a:off x="304800" y="2040902"/>
            <a:ext cx="3657600" cy="1259545"/>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dirty="0">
                <a:latin typeface="Roboto"/>
                <a:ea typeface="Roboto"/>
                <a:cs typeface="Roboto"/>
                <a:sym typeface="Roboto"/>
              </a:rPr>
              <a:t>Local Law 1: M/WBE</a:t>
            </a:r>
            <a:endParaRPr dirty="0">
              <a:latin typeface="Roboto"/>
              <a:ea typeface="Roboto"/>
              <a:cs typeface="Roboto"/>
              <a:sym typeface="Roboto"/>
            </a:endParaRPr>
          </a:p>
        </p:txBody>
      </p:sp>
      <p:sp>
        <p:nvSpPr>
          <p:cNvPr id="353" name="Google Shape;353;p32"/>
          <p:cNvSpPr/>
          <p:nvPr/>
        </p:nvSpPr>
        <p:spPr>
          <a:xfrm>
            <a:off x="4191000" y="2040903"/>
            <a:ext cx="7616952" cy="1259546"/>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223838" indent="-223838">
              <a:spcAft>
                <a:spcPts val="600"/>
              </a:spcAft>
              <a:buClr>
                <a:schemeClr val="dk1"/>
              </a:buClr>
              <a:buSzPts val="1600"/>
              <a:buChar char="•"/>
            </a:pPr>
            <a:r>
              <a:rPr lang="en-US" sz="1800" dirty="0">
                <a:solidFill>
                  <a:schemeClr val="dk1"/>
                </a:solidFill>
                <a:latin typeface="Roboto"/>
                <a:ea typeface="Roboto"/>
              </a:rPr>
              <a:t>Ensures NYC certified minority and women owned business enterprises have greater access to public contracting opportunities.</a:t>
            </a:r>
          </a:p>
          <a:p>
            <a:pPr marL="223838" indent="-223838">
              <a:buClr>
                <a:schemeClr val="dk1"/>
              </a:buClr>
              <a:buSzPts val="1600"/>
              <a:buChar char="•"/>
            </a:pPr>
            <a:r>
              <a:rPr lang="en-US" sz="1800" dirty="0">
                <a:solidFill>
                  <a:schemeClr val="dk1"/>
                </a:solidFill>
                <a:latin typeface="Roboto"/>
                <a:ea typeface="Roboto"/>
                <a:hlinkClick r:id="rId3"/>
              </a:rPr>
              <a:t>https://www1.nyc.gov/site/mocs/partners/about-m-wbe.page</a:t>
            </a:r>
            <a:endParaRPr lang="en-US" sz="1800" dirty="0">
              <a:solidFill>
                <a:schemeClr val="dk1"/>
              </a:solidFill>
              <a:latin typeface="Roboto"/>
              <a:ea typeface="Roboto"/>
            </a:endParaRPr>
          </a:p>
        </p:txBody>
      </p:sp>
      <p:sp>
        <p:nvSpPr>
          <p:cNvPr id="354" name="Google Shape;354;p32"/>
          <p:cNvSpPr>
            <a:spLocks noGrp="1"/>
          </p:cNvSpPr>
          <p:nvPr>
            <p:ph type="body" idx="3"/>
          </p:nvPr>
        </p:nvSpPr>
        <p:spPr>
          <a:xfrm>
            <a:off x="304800" y="3557550"/>
            <a:ext cx="3657600" cy="270079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dirty="0">
                <a:latin typeface="Roboto"/>
                <a:ea typeface="Roboto"/>
                <a:cs typeface="Roboto"/>
                <a:sym typeface="Roboto"/>
              </a:rPr>
              <a:t>Local Law 51 of 2017:</a:t>
            </a:r>
          </a:p>
          <a:p>
            <a:pPr marL="0" lvl="0" indent="0" algn="ctr" rtl="0">
              <a:lnSpc>
                <a:spcPct val="100000"/>
              </a:lnSpc>
              <a:spcBef>
                <a:spcPts val="0"/>
              </a:spcBef>
              <a:spcAft>
                <a:spcPts val="0"/>
              </a:spcAft>
              <a:buClr>
                <a:schemeClr val="dk1"/>
              </a:buClr>
              <a:buSzPts val="2000"/>
              <a:buFont typeface="Arial"/>
              <a:buNone/>
            </a:pPr>
            <a:r>
              <a:rPr lang="en-US" sz="2000" b="1" dirty="0">
                <a:latin typeface="Roboto"/>
                <a:ea typeface="Roboto"/>
                <a:cs typeface="Roboto"/>
                <a:sym typeface="Roboto"/>
              </a:rPr>
              <a:t>Induction Loops</a:t>
            </a:r>
            <a:endParaRPr dirty="0">
              <a:latin typeface="Roboto"/>
              <a:ea typeface="Roboto"/>
              <a:cs typeface="Roboto"/>
              <a:sym typeface="Roboto"/>
            </a:endParaRPr>
          </a:p>
        </p:txBody>
      </p:sp>
      <p:sp>
        <p:nvSpPr>
          <p:cNvPr id="355" name="Google Shape;355;p32"/>
          <p:cNvSpPr/>
          <p:nvPr/>
        </p:nvSpPr>
        <p:spPr>
          <a:xfrm>
            <a:off x="4191000" y="3557551"/>
            <a:ext cx="7616952" cy="270079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223838" marR="0" lvl="0" indent="-223838" algn="l" rtl="0">
              <a:lnSpc>
                <a:spcPct val="100000"/>
              </a:lnSpc>
              <a:spcBef>
                <a:spcPts val="0"/>
              </a:spcBef>
              <a:spcAft>
                <a:spcPts val="600"/>
              </a:spcAft>
              <a:buClr>
                <a:schemeClr val="dk1"/>
              </a:buClr>
              <a:buSzPts val="1600"/>
              <a:buFont typeface="Arial"/>
              <a:buChar char="•"/>
            </a:pPr>
            <a:r>
              <a:rPr lang="en-US" sz="1800" b="0" i="0" u="none" strike="noStrike" cap="none" dirty="0">
                <a:solidFill>
                  <a:schemeClr val="dk1"/>
                </a:solidFill>
                <a:latin typeface="Roboto"/>
                <a:ea typeface="Roboto"/>
                <a:cs typeface="Roboto"/>
                <a:sym typeface="Roboto"/>
              </a:rPr>
              <a:t>Requires that any capital project with an estimated baseline construction cost of $950,000 or more involving the construction of one or more “assembly areas” include the installation of an induction loop assistive listening system in at least one assembly area and “</a:t>
            </a:r>
            <a:r>
              <a:rPr lang="en-US" sz="1800" b="0" i="0" u="none" strike="noStrike" cap="none" dirty="0" err="1">
                <a:solidFill>
                  <a:schemeClr val="dk1"/>
                </a:solidFill>
                <a:latin typeface="Roboto"/>
                <a:ea typeface="Roboto"/>
                <a:cs typeface="Roboto"/>
                <a:sym typeface="Roboto"/>
              </a:rPr>
              <a:t>microlooping</a:t>
            </a:r>
            <a:r>
              <a:rPr lang="en-US" sz="1800" b="0" i="0" u="none" strike="noStrike" cap="none" dirty="0">
                <a:solidFill>
                  <a:schemeClr val="dk1"/>
                </a:solidFill>
                <a:latin typeface="Roboto"/>
                <a:ea typeface="Roboto"/>
                <a:cs typeface="Roboto"/>
                <a:sym typeface="Roboto"/>
              </a:rPr>
              <a:t>” each security, information or reception desk used for check-in. </a:t>
            </a:r>
          </a:p>
          <a:p>
            <a:pPr marL="223838" marR="0" lvl="0" indent="-223838" algn="l" rtl="0">
              <a:lnSpc>
                <a:spcPct val="100000"/>
              </a:lnSpc>
              <a:spcBef>
                <a:spcPts val="0"/>
              </a:spcBef>
              <a:spcAft>
                <a:spcPts val="0"/>
              </a:spcAft>
              <a:buClr>
                <a:schemeClr val="dk1"/>
              </a:buClr>
              <a:buSzPts val="1600"/>
              <a:buFont typeface="Arial"/>
              <a:buChar char="•"/>
            </a:pPr>
            <a:r>
              <a:rPr lang="en-US" sz="1800" b="0" i="0" u="none" strike="noStrike" cap="none" dirty="0">
                <a:solidFill>
                  <a:schemeClr val="dk1"/>
                </a:solidFill>
                <a:latin typeface="Roboto"/>
                <a:ea typeface="Roboto"/>
                <a:cs typeface="Roboto"/>
                <a:sym typeface="Roboto"/>
              </a:rPr>
              <a:t>For more information and exemptions visit: </a:t>
            </a:r>
            <a:r>
              <a:rPr lang="en-US" sz="1800" b="0" i="0" u="sng" strike="noStrike" cap="none" dirty="0">
                <a:solidFill>
                  <a:schemeClr val="dk1"/>
                </a:solidFill>
                <a:latin typeface="Roboto"/>
                <a:ea typeface="Roboto"/>
                <a:cs typeface="Roboto"/>
                <a:sym typeface="Roboto"/>
                <a:hlinkClick r:id="rId4"/>
              </a:rPr>
              <a:t>https://www1.nyc.gov/assets/mopd/downloads/pdf/laws_local-law_51.pdf</a:t>
            </a:r>
            <a:endParaRPr sz="1800" b="0" i="0" u="none" strike="noStrike" cap="none" dirty="0">
              <a:solidFill>
                <a:schemeClr val="dk1"/>
              </a:solidFill>
              <a:latin typeface="Roboto"/>
              <a:ea typeface="Roboto"/>
              <a:cs typeface="Roboto"/>
              <a:sym typeface="Roboto"/>
            </a:endParaRPr>
          </a:p>
        </p:txBody>
      </p:sp>
      <p:sp>
        <p:nvSpPr>
          <p:cNvPr id="356" name="Google Shape;356;p32"/>
          <p:cNvSpPr/>
          <p:nvPr/>
        </p:nvSpPr>
        <p:spPr>
          <a:xfrm>
            <a:off x="304800" y="838200"/>
            <a:ext cx="115031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Roboto"/>
                <a:ea typeface="Roboto"/>
                <a:cs typeface="Roboto"/>
                <a:sym typeface="Roboto"/>
              </a:rPr>
              <a:t>City-funded projects must meet certain Local Laws and City Policies.  </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Roboto"/>
                <a:ea typeface="Roboto"/>
                <a:cs typeface="Roboto"/>
                <a:sym typeface="Roboto"/>
              </a:rPr>
              <a:t>Here are some that typically apply to cultural capital projects:</a:t>
            </a:r>
            <a:endParaRPr sz="1800" b="1" i="0" u="none" strike="noStrike" cap="none">
              <a:solidFill>
                <a:schemeClr val="dk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b62e53025f_0_6">
            <a:extLst>
              <a:ext uri="{C183D7F6-B498-43B3-948B-1728B52AA6E4}">
                <adec:decorative xmlns:adec="http://schemas.microsoft.com/office/drawing/2017/decorative" val="0"/>
              </a:ext>
            </a:extLst>
          </p:cNvPr>
          <p:cNvSpPr txBox="1">
            <a:spLocks noGrp="1"/>
          </p:cNvSpPr>
          <p:nvPr>
            <p:ph type="title"/>
          </p:nvPr>
        </p:nvSpPr>
        <p:spPr>
          <a:xfrm>
            <a:off x="0" y="0"/>
            <a:ext cx="12192000" cy="777300"/>
          </a:xfrm>
          <a:prstGeom prst="rect">
            <a:avLst/>
          </a:prstGeom>
          <a:noFill/>
          <a:ln>
            <a:noFill/>
          </a:ln>
        </p:spPr>
        <p:txBody>
          <a:bodyPr spcFirstLastPara="1" wrap="square" lIns="91425" tIns="45700" rIns="91425" bIns="45700" anchor="ctr" anchorCtr="0">
            <a:noAutofit/>
          </a:bodyPr>
          <a:lstStyle/>
          <a:p>
            <a:r>
              <a:rPr lang="en-US" dirty="0"/>
              <a:t>HOW TO ASK QUESTIONS</a:t>
            </a:r>
          </a:p>
        </p:txBody>
      </p:sp>
      <p:sp>
        <p:nvSpPr>
          <p:cNvPr id="128" name="Google Shape;128;gb62e53025f_0_6"/>
          <p:cNvSpPr>
            <a:spLocks noGrp="1"/>
          </p:cNvSpPr>
          <p:nvPr>
            <p:ph type="body" idx="1"/>
          </p:nvPr>
        </p:nvSpPr>
        <p:spPr>
          <a:xfrm>
            <a:off x="258095" y="1216125"/>
            <a:ext cx="11678100" cy="4876500"/>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p>
            <a:pPr marL="457200" lvl="0" indent="0" algn="l" rtl="0">
              <a:spcBef>
                <a:spcPts val="0"/>
              </a:spcBef>
              <a:spcAft>
                <a:spcPts val="0"/>
              </a:spcAft>
              <a:buNone/>
            </a:pPr>
            <a:endParaRPr sz="2400" b="1" dirty="0">
              <a:latin typeface="Roboto"/>
              <a:ea typeface="Roboto"/>
              <a:cs typeface="Roboto"/>
              <a:sym typeface="Roboto"/>
            </a:endParaRPr>
          </a:p>
          <a:p>
            <a:pPr marL="457200" lvl="0" indent="0" algn="l" rtl="0">
              <a:spcBef>
                <a:spcPts val="0"/>
              </a:spcBef>
              <a:spcAft>
                <a:spcPts val="0"/>
              </a:spcAft>
              <a:buNone/>
            </a:pPr>
            <a:endParaRPr sz="2400" b="1" dirty="0">
              <a:latin typeface="Roboto"/>
              <a:ea typeface="Roboto"/>
              <a:cs typeface="Roboto"/>
              <a:sym typeface="Roboto"/>
            </a:endParaRPr>
          </a:p>
          <a:p>
            <a:pPr marL="457200" lvl="0" indent="0" algn="l" rtl="0">
              <a:spcBef>
                <a:spcPts val="0"/>
              </a:spcBef>
              <a:spcAft>
                <a:spcPts val="0"/>
              </a:spcAft>
              <a:buNone/>
            </a:pPr>
            <a:endParaRPr sz="2400" b="1" dirty="0">
              <a:latin typeface="Roboto"/>
              <a:ea typeface="Roboto"/>
              <a:cs typeface="Roboto"/>
              <a:sym typeface="Roboto"/>
            </a:endParaRPr>
          </a:p>
          <a:p>
            <a:pPr marL="457200" lvl="0" indent="-381000" algn="l" rtl="0">
              <a:spcBef>
                <a:spcPts val="0"/>
              </a:spcBef>
              <a:spcAft>
                <a:spcPts val="0"/>
              </a:spcAft>
              <a:buSzPts val="2400"/>
              <a:buFont typeface="Roboto"/>
              <a:buChar char="●"/>
            </a:pPr>
            <a:r>
              <a:rPr lang="en-US" sz="2400" b="1" dirty="0">
                <a:latin typeface="Roboto"/>
                <a:ea typeface="Roboto"/>
                <a:cs typeface="Roboto"/>
                <a:sym typeface="Roboto"/>
              </a:rPr>
              <a:t>We will address questions at the end of the presentation.</a:t>
            </a:r>
            <a:endParaRPr sz="2400" b="1" dirty="0">
              <a:latin typeface="Roboto"/>
              <a:ea typeface="Roboto"/>
              <a:cs typeface="Roboto"/>
              <a:sym typeface="Roboto"/>
            </a:endParaRPr>
          </a:p>
          <a:p>
            <a:pPr marL="1371600" lvl="0" indent="0" algn="l" rtl="0">
              <a:spcBef>
                <a:spcPts val="0"/>
              </a:spcBef>
              <a:spcAft>
                <a:spcPts val="0"/>
              </a:spcAft>
              <a:buNone/>
            </a:pPr>
            <a:endParaRPr sz="2400" b="1" dirty="0">
              <a:latin typeface="Roboto"/>
              <a:ea typeface="Roboto"/>
              <a:cs typeface="Roboto"/>
              <a:sym typeface="Roboto"/>
            </a:endParaRPr>
          </a:p>
          <a:p>
            <a:pPr marL="457200" lvl="0" indent="-381000" algn="l" rtl="0">
              <a:spcBef>
                <a:spcPts val="0"/>
              </a:spcBef>
              <a:spcAft>
                <a:spcPts val="0"/>
              </a:spcAft>
              <a:buSzPts val="2400"/>
              <a:buFont typeface="Roboto"/>
              <a:buChar char="●"/>
            </a:pPr>
            <a:r>
              <a:rPr lang="en-US" sz="2400" b="1" dirty="0">
                <a:latin typeface="Roboto"/>
                <a:ea typeface="Roboto"/>
                <a:cs typeface="Roboto"/>
                <a:sym typeface="Roboto"/>
              </a:rPr>
              <a:t>You can submit questions in the following ways:</a:t>
            </a:r>
            <a:endParaRPr sz="2400" b="1" dirty="0">
              <a:latin typeface="Roboto"/>
              <a:ea typeface="Roboto"/>
              <a:cs typeface="Roboto"/>
              <a:sym typeface="Roboto"/>
            </a:endParaRPr>
          </a:p>
          <a:p>
            <a:pPr marL="1828800" lvl="3" indent="-381000" algn="l" rtl="0">
              <a:spcBef>
                <a:spcPts val="0"/>
              </a:spcBef>
              <a:spcAft>
                <a:spcPts val="0"/>
              </a:spcAft>
              <a:buSzPts val="2400"/>
              <a:buFont typeface="Roboto"/>
              <a:buChar char="○"/>
            </a:pPr>
            <a:r>
              <a:rPr lang="en-US" sz="2400" b="1" dirty="0">
                <a:latin typeface="Roboto"/>
                <a:ea typeface="Roboto"/>
                <a:cs typeface="Roboto"/>
                <a:sym typeface="Roboto"/>
              </a:rPr>
              <a:t>Q + A feature on Zoom </a:t>
            </a:r>
            <a:endParaRPr sz="2400" b="1" dirty="0">
              <a:latin typeface="Roboto"/>
              <a:ea typeface="Roboto"/>
              <a:cs typeface="Roboto"/>
              <a:sym typeface="Roboto"/>
            </a:endParaRPr>
          </a:p>
          <a:p>
            <a:pPr marL="1828800" lvl="3" indent="-381000" algn="l" rtl="0">
              <a:spcBef>
                <a:spcPts val="0"/>
              </a:spcBef>
              <a:spcAft>
                <a:spcPts val="0"/>
              </a:spcAft>
              <a:buSzPts val="2400"/>
              <a:buFont typeface="Roboto"/>
              <a:buChar char="○"/>
            </a:pPr>
            <a:r>
              <a:rPr lang="en-US" sz="2400" b="1" dirty="0">
                <a:latin typeface="Roboto"/>
                <a:ea typeface="Roboto"/>
                <a:cs typeface="Roboto"/>
                <a:sym typeface="Roboto"/>
              </a:rPr>
              <a:t>Through emails to: capitalrequest@culture.nyc.gov</a:t>
            </a:r>
            <a:br>
              <a:rPr lang="en-US" sz="2400" b="1" dirty="0">
                <a:latin typeface="Roboto"/>
                <a:ea typeface="Roboto"/>
                <a:cs typeface="Roboto"/>
                <a:sym typeface="Roboto"/>
              </a:rPr>
            </a:br>
            <a:endParaRPr sz="2400" b="1" dirty="0">
              <a:latin typeface="Roboto"/>
              <a:ea typeface="Roboto"/>
              <a:cs typeface="Roboto"/>
              <a:sym typeface="Roboto"/>
            </a:endParaRPr>
          </a:p>
          <a:p>
            <a:pPr marL="457200" lvl="0" indent="-381000" algn="l" rtl="0">
              <a:spcBef>
                <a:spcPts val="0"/>
              </a:spcBef>
              <a:spcAft>
                <a:spcPts val="0"/>
              </a:spcAft>
              <a:buSzPts val="2400"/>
              <a:buFont typeface="Roboto"/>
              <a:buChar char="●"/>
            </a:pPr>
            <a:r>
              <a:rPr lang="en-US" sz="2400" b="1" dirty="0">
                <a:latin typeface="Roboto"/>
                <a:ea typeface="Roboto"/>
                <a:cs typeface="Roboto"/>
                <a:sym typeface="Roboto"/>
              </a:rPr>
              <a:t>When you submit a question through any of the above options, please let us know your name and what organization you are with.</a:t>
            </a:r>
            <a:endParaRPr sz="2400" b="1" dirty="0">
              <a:latin typeface="Roboto"/>
              <a:ea typeface="Roboto"/>
              <a:cs typeface="Roboto"/>
              <a:sym typeface="Roboto"/>
            </a:endParaRPr>
          </a:p>
          <a:p>
            <a:pPr marL="0" lvl="0" indent="0" algn="l" rtl="0">
              <a:spcBef>
                <a:spcPts val="0"/>
              </a:spcBef>
              <a:spcAft>
                <a:spcPts val="0"/>
              </a:spcAft>
              <a:buNone/>
            </a:pPr>
            <a:endParaRPr sz="2400" b="1" dirty="0">
              <a:latin typeface="Roboto"/>
              <a:ea typeface="Roboto"/>
              <a:cs typeface="Roboto"/>
              <a:sym typeface="Roboto"/>
            </a:endParaRPr>
          </a:p>
          <a:p>
            <a:pPr marL="457200" lvl="0" indent="-381000" algn="l" rtl="0">
              <a:spcBef>
                <a:spcPts val="0"/>
              </a:spcBef>
              <a:spcAft>
                <a:spcPts val="0"/>
              </a:spcAft>
              <a:buSzPts val="2400"/>
              <a:buFont typeface="Roboto"/>
              <a:buChar char="●"/>
            </a:pPr>
            <a:r>
              <a:rPr lang="en-US" sz="2400" b="1" dirty="0">
                <a:latin typeface="Roboto"/>
                <a:ea typeface="Roboto"/>
                <a:cs typeface="Roboto"/>
                <a:sym typeface="Roboto"/>
              </a:rPr>
              <a:t>Please ensure your mics remain muted throughout the presentation and Q + A.</a:t>
            </a:r>
            <a:endParaRPr sz="2400" b="1" dirty="0">
              <a:latin typeface="Roboto"/>
              <a:ea typeface="Roboto"/>
              <a:cs typeface="Roboto"/>
              <a:sym typeface="Roboto"/>
            </a:endParaRPr>
          </a:p>
          <a:p>
            <a:pPr marL="0" lvl="0" indent="0" algn="l" rtl="0">
              <a:spcBef>
                <a:spcPts val="0"/>
              </a:spcBef>
              <a:spcAft>
                <a:spcPts val="0"/>
              </a:spcAft>
              <a:buNone/>
            </a:pPr>
            <a:endParaRPr sz="2400" b="1" dirty="0">
              <a:latin typeface="Roboto"/>
              <a:ea typeface="Roboto"/>
              <a:cs typeface="Roboto"/>
              <a:sym typeface="Roboto"/>
            </a:endParaRPr>
          </a:p>
          <a:p>
            <a:pPr marL="0" lvl="0" indent="0" algn="l" rtl="0">
              <a:spcBef>
                <a:spcPts val="0"/>
              </a:spcBef>
              <a:spcAft>
                <a:spcPts val="0"/>
              </a:spcAft>
              <a:buNone/>
            </a:pPr>
            <a:endParaRPr sz="2400" b="1" dirty="0">
              <a:latin typeface="Roboto"/>
              <a:ea typeface="Roboto"/>
              <a:cs typeface="Roboto"/>
              <a:sym typeface="Roboto"/>
            </a:endParaRPr>
          </a:p>
          <a:p>
            <a:pPr marL="914400" marR="0" lvl="0" indent="0" algn="l" rtl="0">
              <a:lnSpc>
                <a:spcPct val="80000"/>
              </a:lnSpc>
              <a:spcBef>
                <a:spcPts val="480"/>
              </a:spcBef>
              <a:spcAft>
                <a:spcPts val="0"/>
              </a:spcAft>
              <a:buNone/>
            </a:pPr>
            <a:endParaRPr sz="2400" b="0" i="0" u="none" strike="noStrike" cap="none" dirty="0">
              <a:solidFill>
                <a:srgbClr val="000000"/>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3"/>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LOCAL LAWS AND CITY POLICIES </a:t>
            </a:r>
            <a:r>
              <a:rPr lang="en-US" dirty="0">
                <a:solidFill>
                  <a:schemeClr val="bg1"/>
                </a:solidFill>
              </a:rPr>
              <a:t>3</a:t>
            </a:r>
            <a:endParaRPr dirty="0">
              <a:solidFill>
                <a:schemeClr val="bg1"/>
              </a:solidFill>
            </a:endParaRPr>
          </a:p>
        </p:txBody>
      </p:sp>
      <p:sp>
        <p:nvSpPr>
          <p:cNvPr id="362" name="Google Shape;362;p33"/>
          <p:cNvSpPr>
            <a:spLocks noGrp="1"/>
          </p:cNvSpPr>
          <p:nvPr>
            <p:ph type="body" idx="4"/>
          </p:nvPr>
        </p:nvSpPr>
        <p:spPr>
          <a:xfrm>
            <a:off x="304800" y="1722783"/>
            <a:ext cx="3657600" cy="146304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3175" lvl="0" indent="0" algn="ctr" rtl="0">
              <a:lnSpc>
                <a:spcPct val="80000"/>
              </a:lnSpc>
              <a:spcBef>
                <a:spcPts val="0"/>
              </a:spcBef>
              <a:spcAft>
                <a:spcPts val="0"/>
              </a:spcAft>
              <a:buClr>
                <a:schemeClr val="dk1"/>
              </a:buClr>
              <a:buSzPts val="2000"/>
              <a:buNone/>
            </a:pPr>
            <a:r>
              <a:rPr lang="en-US" sz="2000" b="1" dirty="0">
                <a:latin typeface="Roboto"/>
                <a:ea typeface="Roboto"/>
                <a:cs typeface="Roboto"/>
                <a:sym typeface="Roboto"/>
              </a:rPr>
              <a:t>Local Law 58 of 1987:</a:t>
            </a:r>
          </a:p>
          <a:p>
            <a:pPr marL="3175" lvl="0" indent="0" algn="ctr" rtl="0">
              <a:lnSpc>
                <a:spcPct val="80000"/>
              </a:lnSpc>
              <a:spcBef>
                <a:spcPts val="0"/>
              </a:spcBef>
              <a:spcAft>
                <a:spcPts val="0"/>
              </a:spcAft>
              <a:buClr>
                <a:schemeClr val="dk1"/>
              </a:buClr>
              <a:buSzPts val="2000"/>
              <a:buNone/>
            </a:pPr>
            <a:r>
              <a:rPr lang="en-US" sz="2000" b="1" dirty="0">
                <a:latin typeface="Roboto"/>
                <a:ea typeface="Roboto"/>
                <a:cs typeface="Roboto"/>
                <a:sym typeface="Roboto"/>
              </a:rPr>
              <a:t>Accessibility</a:t>
            </a:r>
            <a:endParaRPr dirty="0">
              <a:latin typeface="Roboto"/>
              <a:ea typeface="Roboto"/>
              <a:cs typeface="Roboto"/>
              <a:sym typeface="Roboto"/>
            </a:endParaRPr>
          </a:p>
        </p:txBody>
      </p:sp>
      <p:sp>
        <p:nvSpPr>
          <p:cNvPr id="363" name="Google Shape;363;p33"/>
          <p:cNvSpPr>
            <a:spLocks noGrp="1"/>
          </p:cNvSpPr>
          <p:nvPr>
            <p:ph type="body" idx="7"/>
          </p:nvPr>
        </p:nvSpPr>
        <p:spPr>
          <a:xfrm>
            <a:off x="4267200" y="1722783"/>
            <a:ext cx="7616952" cy="146304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228600" lvl="0" indent="-223837" algn="l" rtl="0">
              <a:lnSpc>
                <a:spcPct val="100000"/>
              </a:lnSpc>
              <a:spcBef>
                <a:spcPts val="0"/>
              </a:spcBef>
              <a:spcAft>
                <a:spcPts val="0"/>
              </a:spcAft>
              <a:buClr>
                <a:schemeClr val="dk1"/>
              </a:buClr>
              <a:buSzPts val="1800"/>
              <a:buChar char="•"/>
            </a:pPr>
            <a:r>
              <a:rPr lang="en-US">
                <a:latin typeface="Roboto"/>
                <a:ea typeface="Roboto"/>
                <a:cs typeface="Roboto"/>
                <a:sym typeface="Roboto"/>
              </a:rPr>
              <a:t>Mandates that the design and construction of buildings accommodate the accessibility needs of people with disabilities, including appropriate routes of movement in the interior and exterior of the building, interior room modifications, and adjustment of facilities</a:t>
            </a:r>
            <a:endParaRPr>
              <a:latin typeface="Roboto"/>
              <a:ea typeface="Roboto"/>
              <a:cs typeface="Roboto"/>
              <a:sym typeface="Roboto"/>
            </a:endParaRPr>
          </a:p>
          <a:p>
            <a:pPr marL="228600" lvl="0" indent="-223837" algn="l" rtl="0">
              <a:lnSpc>
                <a:spcPct val="100000"/>
              </a:lnSpc>
              <a:spcBef>
                <a:spcPts val="0"/>
              </a:spcBef>
              <a:spcAft>
                <a:spcPts val="0"/>
              </a:spcAft>
              <a:buClr>
                <a:schemeClr val="dk1"/>
              </a:buClr>
              <a:buSzPts val="1800"/>
              <a:buChar char="•"/>
            </a:pPr>
            <a:r>
              <a:rPr lang="en-US" u="sng">
                <a:solidFill>
                  <a:schemeClr val="hlink"/>
                </a:solidFill>
                <a:latin typeface="Roboto"/>
                <a:ea typeface="Roboto"/>
                <a:cs typeface="Roboto"/>
                <a:sym typeface="Roboto"/>
                <a:hlinkClick r:id="rId3"/>
              </a:rPr>
              <a:t>https://www1.nyc.gov/assets/buildings/local_laws/ll58of1987.pdf</a:t>
            </a:r>
            <a:endParaRPr>
              <a:latin typeface="Roboto"/>
              <a:ea typeface="Roboto"/>
              <a:cs typeface="Roboto"/>
              <a:sym typeface="Roboto"/>
            </a:endParaRPr>
          </a:p>
        </p:txBody>
      </p:sp>
      <p:sp>
        <p:nvSpPr>
          <p:cNvPr id="364" name="Google Shape;364;p33"/>
          <p:cNvSpPr>
            <a:spLocks noGrp="1"/>
          </p:cNvSpPr>
          <p:nvPr>
            <p:ph type="body" idx="3"/>
          </p:nvPr>
        </p:nvSpPr>
        <p:spPr>
          <a:xfrm>
            <a:off x="293914" y="3419061"/>
            <a:ext cx="3668486" cy="3092414"/>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3175" lvl="0" indent="0" algn="ctr" rtl="0">
              <a:lnSpc>
                <a:spcPct val="80000"/>
              </a:lnSpc>
              <a:spcBef>
                <a:spcPts val="0"/>
              </a:spcBef>
              <a:spcAft>
                <a:spcPts val="0"/>
              </a:spcAft>
              <a:buClr>
                <a:schemeClr val="dk1"/>
              </a:buClr>
              <a:buSzPts val="2000"/>
              <a:buNone/>
            </a:pPr>
            <a:r>
              <a:rPr lang="en-US" sz="2000" b="1" dirty="0">
                <a:latin typeface="Roboto"/>
                <a:ea typeface="Roboto"/>
                <a:cs typeface="Roboto"/>
                <a:sym typeface="Roboto"/>
              </a:rPr>
              <a:t>General Accessibility</a:t>
            </a:r>
            <a:endParaRPr dirty="0">
              <a:latin typeface="Roboto"/>
              <a:ea typeface="Roboto"/>
              <a:cs typeface="Roboto"/>
              <a:sym typeface="Roboto"/>
            </a:endParaRPr>
          </a:p>
          <a:p>
            <a:pPr marL="3175" indent="0">
              <a:lnSpc>
                <a:spcPct val="80000"/>
              </a:lnSpc>
              <a:spcBef>
                <a:spcPts val="400"/>
              </a:spcBef>
              <a:buSzPts val="2000"/>
            </a:pPr>
            <a:r>
              <a:rPr lang="en-US" sz="2000" b="1" dirty="0">
                <a:solidFill>
                  <a:schemeClr val="tx1"/>
                </a:solidFill>
              </a:rPr>
              <a:t>Laws</a:t>
            </a:r>
            <a:endParaRPr dirty="0">
              <a:solidFill>
                <a:schemeClr val="tx1"/>
              </a:solidFill>
              <a:sym typeface="Roboto"/>
            </a:endParaRPr>
          </a:p>
        </p:txBody>
      </p:sp>
      <p:sp>
        <p:nvSpPr>
          <p:cNvPr id="365" name="Google Shape;365;p33"/>
          <p:cNvSpPr>
            <a:spLocks noGrp="1"/>
          </p:cNvSpPr>
          <p:nvPr>
            <p:ph type="body" idx="8"/>
          </p:nvPr>
        </p:nvSpPr>
        <p:spPr>
          <a:xfrm>
            <a:off x="4267200" y="3412747"/>
            <a:ext cx="7616952" cy="3092414"/>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69863" lvl="0" indent="-169863" algn="l" rtl="0">
              <a:lnSpc>
                <a:spcPct val="100000"/>
              </a:lnSpc>
              <a:spcBef>
                <a:spcPts val="0"/>
              </a:spcBef>
              <a:spcAft>
                <a:spcPts val="0"/>
              </a:spcAft>
              <a:buClr>
                <a:schemeClr val="dk1"/>
              </a:buClr>
              <a:buSzPts val="1800"/>
              <a:buChar char="•"/>
            </a:pPr>
            <a:r>
              <a:rPr lang="en-US" dirty="0">
                <a:latin typeface="Roboto"/>
                <a:ea typeface="Roboto"/>
                <a:cs typeface="Roboto"/>
                <a:sym typeface="Roboto"/>
              </a:rPr>
              <a:t>Accessibility requirements regulated by NYC Building Code A117.1 (City law) and 2010 ADA Standards for Accessible Design (Federal law)</a:t>
            </a:r>
            <a:endParaRPr dirty="0">
              <a:latin typeface="Roboto"/>
              <a:ea typeface="Roboto"/>
              <a:cs typeface="Roboto"/>
              <a:sym typeface="Roboto"/>
            </a:endParaRPr>
          </a:p>
          <a:p>
            <a:pPr marL="169863" lvl="0" indent="-112713" algn="l" rtl="0">
              <a:lnSpc>
                <a:spcPct val="100000"/>
              </a:lnSpc>
              <a:spcBef>
                <a:spcPts val="0"/>
              </a:spcBef>
              <a:spcAft>
                <a:spcPts val="0"/>
              </a:spcAft>
              <a:buClr>
                <a:schemeClr val="dk1"/>
              </a:buClr>
              <a:buSzPts val="900"/>
              <a:buNone/>
            </a:pPr>
            <a:endParaRPr sz="900" dirty="0">
              <a:latin typeface="Roboto"/>
              <a:ea typeface="Roboto"/>
              <a:cs typeface="Roboto"/>
              <a:sym typeface="Roboto"/>
            </a:endParaRPr>
          </a:p>
          <a:p>
            <a:pPr marL="169863" lvl="0" indent="-169863" algn="l" rtl="0">
              <a:lnSpc>
                <a:spcPct val="100000"/>
              </a:lnSpc>
              <a:spcBef>
                <a:spcPts val="0"/>
              </a:spcBef>
              <a:spcAft>
                <a:spcPts val="0"/>
              </a:spcAft>
              <a:buClr>
                <a:schemeClr val="dk1"/>
              </a:buClr>
              <a:buSzPts val="1800"/>
              <a:buChar char="•"/>
            </a:pPr>
            <a:r>
              <a:rPr lang="en-US" dirty="0">
                <a:latin typeface="Roboto"/>
                <a:ea typeface="Roboto"/>
                <a:cs typeface="Roboto"/>
                <a:sym typeface="Roboto"/>
              </a:rPr>
              <a:t>Path of travel: An alteration that affects or could affect the usability of or access to an area of a facility that contains a primary function shall be made so as to ensure that, to the maximum extent feasible, the path of travel to the altered area and the restrooms, telephones, and drinking fountains serving the altered area are readily accessible to and usable by individuals with disabilities, including individuals who use wheelchairs, unless the cost and scope of such alterations is disproportionate to the cost of the overall alteration.</a:t>
            </a:r>
            <a:endParaRPr dirty="0">
              <a:latin typeface="Roboto"/>
              <a:ea typeface="Roboto"/>
              <a:cs typeface="Roboto"/>
              <a:sym typeface="Roboto"/>
            </a:endParaRPr>
          </a:p>
        </p:txBody>
      </p:sp>
      <p:sp>
        <p:nvSpPr>
          <p:cNvPr id="366" name="Google Shape;366;p33"/>
          <p:cNvSpPr/>
          <p:nvPr/>
        </p:nvSpPr>
        <p:spPr>
          <a:xfrm>
            <a:off x="293914" y="838200"/>
            <a:ext cx="11590238"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Roboto"/>
                <a:ea typeface="Roboto"/>
                <a:cs typeface="Roboto"/>
                <a:sym typeface="Roboto"/>
              </a:rPr>
              <a:t>City-funded projects must meet certain Local Laws and City Policies.  </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Roboto"/>
                <a:ea typeface="Roboto"/>
                <a:cs typeface="Roboto"/>
                <a:sym typeface="Roboto"/>
              </a:rPr>
              <a:t>Here are some that typically apply to cultural capital projects:</a:t>
            </a:r>
            <a:endParaRPr sz="1800" b="1" i="0" u="none" strike="noStrike" cap="none">
              <a:solidFill>
                <a:schemeClr val="dk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3"/>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Local Laws and City Policies </a:t>
            </a:r>
            <a:r>
              <a:rPr lang="en-US" dirty="0">
                <a:solidFill>
                  <a:schemeClr val="bg1"/>
                </a:solidFill>
              </a:rPr>
              <a:t>4</a:t>
            </a:r>
            <a:endParaRPr dirty="0">
              <a:solidFill>
                <a:schemeClr val="bg1"/>
              </a:solidFill>
            </a:endParaRPr>
          </a:p>
        </p:txBody>
      </p:sp>
      <p:sp>
        <p:nvSpPr>
          <p:cNvPr id="366" name="Google Shape;366;p33"/>
          <p:cNvSpPr/>
          <p:nvPr/>
        </p:nvSpPr>
        <p:spPr>
          <a:xfrm>
            <a:off x="293914" y="838200"/>
            <a:ext cx="11590238"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Roboto"/>
                <a:ea typeface="Roboto"/>
                <a:cs typeface="Roboto"/>
                <a:sym typeface="Roboto"/>
              </a:rPr>
              <a:t>City-funded projects must meet certain Local Laws and City Policies.  </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Roboto"/>
                <a:ea typeface="Roboto"/>
                <a:cs typeface="Roboto"/>
                <a:sym typeface="Roboto"/>
              </a:rPr>
              <a:t>Here are some that typically apply to cultural capital projects:</a:t>
            </a:r>
            <a:endParaRPr sz="1800" b="1" i="0" u="none" strike="noStrike" cap="none">
              <a:solidFill>
                <a:schemeClr val="dk1"/>
              </a:solidFill>
              <a:latin typeface="Roboto"/>
              <a:ea typeface="Roboto"/>
              <a:cs typeface="Roboto"/>
              <a:sym typeface="Roboto"/>
            </a:endParaRPr>
          </a:p>
        </p:txBody>
      </p:sp>
      <p:sp>
        <p:nvSpPr>
          <p:cNvPr id="364" name="Google Shape;364;p33"/>
          <p:cNvSpPr>
            <a:spLocks noGrp="1"/>
          </p:cNvSpPr>
          <p:nvPr>
            <p:ph type="body" idx="3"/>
          </p:nvPr>
        </p:nvSpPr>
        <p:spPr>
          <a:xfrm>
            <a:off x="293914" y="1792299"/>
            <a:ext cx="3668486" cy="14735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3175" indent="0">
              <a:lnSpc>
                <a:spcPct val="80000"/>
              </a:lnSpc>
              <a:spcBef>
                <a:spcPts val="0"/>
              </a:spcBef>
              <a:buSzPts val="2000"/>
            </a:pPr>
            <a:r>
              <a:rPr lang="en-US" sz="2000" b="1" dirty="0"/>
              <a:t>State/City Environmental </a:t>
            </a:r>
          </a:p>
          <a:p>
            <a:pPr marL="3175" indent="0">
              <a:lnSpc>
                <a:spcPct val="80000"/>
              </a:lnSpc>
              <a:spcBef>
                <a:spcPts val="0"/>
              </a:spcBef>
              <a:buSzPts val="2000"/>
            </a:pPr>
            <a:r>
              <a:rPr lang="en-US" sz="2000" b="1" dirty="0"/>
              <a:t>Review Act (SEQRA/CEQR)</a:t>
            </a:r>
          </a:p>
          <a:p>
            <a:pPr marL="3175" indent="0">
              <a:lnSpc>
                <a:spcPct val="80000"/>
              </a:lnSpc>
              <a:spcBef>
                <a:spcPts val="0"/>
              </a:spcBef>
              <a:buSzPts val="2000"/>
            </a:pPr>
            <a:endParaRPr sz="2000" b="1" dirty="0"/>
          </a:p>
        </p:txBody>
      </p:sp>
      <p:sp>
        <p:nvSpPr>
          <p:cNvPr id="365" name="Google Shape;365;p33"/>
          <p:cNvSpPr>
            <a:spLocks noGrp="1"/>
          </p:cNvSpPr>
          <p:nvPr>
            <p:ph type="body" idx="8"/>
          </p:nvPr>
        </p:nvSpPr>
        <p:spPr>
          <a:xfrm>
            <a:off x="4267200" y="1785985"/>
            <a:ext cx="7616952" cy="14735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228600" indent="-223837">
              <a:spcBef>
                <a:spcPts val="0"/>
              </a:spcBef>
            </a:pPr>
            <a:r>
              <a:rPr lang="en-US" altLang="en-US" dirty="0"/>
              <a:t>Applies to city-owned property</a:t>
            </a:r>
          </a:p>
          <a:p>
            <a:pPr marL="228600" indent="-223837">
              <a:spcBef>
                <a:spcPts val="0"/>
              </a:spcBef>
            </a:pPr>
            <a:r>
              <a:rPr lang="en-US" altLang="en-US" dirty="0"/>
              <a:t>Evaluates a project’s impact on the environment, e.g. purpose, appearance or condition of a structure or natural resource</a:t>
            </a:r>
          </a:p>
          <a:p>
            <a:pPr marL="228600" indent="-223837">
              <a:spcBef>
                <a:spcPts val="0"/>
              </a:spcBef>
            </a:pPr>
            <a:r>
              <a:rPr lang="en-US" altLang="en-US" dirty="0">
                <a:hlinkClick r:id="rId3"/>
              </a:rPr>
              <a:t>www.dec.ny.gov</a:t>
            </a:r>
            <a:r>
              <a:rPr lang="en-US" altLang="en-US" dirty="0"/>
              <a:t> and  </a:t>
            </a:r>
            <a:r>
              <a:rPr lang="en-US" altLang="en-US" dirty="0">
                <a:hlinkClick r:id="rId4"/>
              </a:rPr>
              <a:t>http://www1.nyc.gov/site/oec/environmental-quality-review/technical-manual.page</a:t>
            </a:r>
            <a:endParaRPr lang="en-US" altLang="en-US" dirty="0"/>
          </a:p>
        </p:txBody>
      </p:sp>
      <p:sp>
        <p:nvSpPr>
          <p:cNvPr id="9" name="Google Shape;362;p33">
            <a:extLst>
              <a:ext uri="{FF2B5EF4-FFF2-40B4-BE49-F238E27FC236}">
                <a16:creationId xmlns:a16="http://schemas.microsoft.com/office/drawing/2014/main" id="{34464171-BB45-4AF5-8B82-25E1A703F390}"/>
              </a:ext>
            </a:extLst>
          </p:cNvPr>
          <p:cNvSpPr txBox="1">
            <a:spLocks/>
          </p:cNvSpPr>
          <p:nvPr/>
        </p:nvSpPr>
        <p:spPr>
          <a:xfrm>
            <a:off x="304800" y="3501438"/>
            <a:ext cx="3657600" cy="146304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3175" indent="0" algn="ctr">
              <a:lnSpc>
                <a:spcPct val="80000"/>
              </a:lnSpc>
              <a:buClr>
                <a:schemeClr val="dk1"/>
              </a:buClr>
              <a:buSzPts val="2000"/>
              <a:buNone/>
              <a:defRPr sz="2000" b="1">
                <a:solidFill>
                  <a:schemeClr val="dk1"/>
                </a:solidFill>
                <a:latin typeface="Roboto"/>
                <a:ea typeface="Roboto"/>
                <a:cs typeface="Roboto"/>
                <a:sym typeface="Roboto"/>
              </a:defRPr>
            </a:lvl1pPr>
            <a:lvl2pPr marL="914400" indent="-406400">
              <a:spcBef>
                <a:spcPts val="560"/>
              </a:spcBef>
              <a:buClr>
                <a:schemeClr val="dk1"/>
              </a:buClr>
              <a:buSzPts val="2800"/>
              <a:buChar char="–"/>
              <a:defRPr sz="2800">
                <a:solidFill>
                  <a:schemeClr val="dk1"/>
                </a:solidFill>
                <a:latin typeface="Calibri"/>
                <a:ea typeface="Calibri"/>
                <a:cs typeface="Calibri"/>
                <a:sym typeface="Calibri"/>
              </a:defRPr>
            </a:lvl2pPr>
            <a:lvl3pPr marL="1371600" indent="-381000">
              <a:spcBef>
                <a:spcPts val="480"/>
              </a:spcBef>
              <a:buClr>
                <a:schemeClr val="dk1"/>
              </a:buClr>
              <a:buSzPts val="2400"/>
              <a:buChar char="•"/>
              <a:defRPr sz="2400">
                <a:solidFill>
                  <a:schemeClr val="dk1"/>
                </a:solidFill>
                <a:latin typeface="Calibri"/>
                <a:ea typeface="Calibri"/>
                <a:cs typeface="Calibri"/>
                <a:sym typeface="Calibri"/>
              </a:defRPr>
            </a:lvl3pPr>
            <a:lvl4pPr marL="1828800" indent="-355600">
              <a:spcBef>
                <a:spcPts val="400"/>
              </a:spcBef>
              <a:buClr>
                <a:schemeClr val="dk1"/>
              </a:buClr>
              <a:buSzPts val="2000"/>
              <a:buChar char="–"/>
              <a:defRPr sz="2000">
                <a:solidFill>
                  <a:schemeClr val="dk1"/>
                </a:solidFill>
                <a:latin typeface="Calibri"/>
                <a:ea typeface="Calibri"/>
                <a:cs typeface="Calibri"/>
                <a:sym typeface="Calibri"/>
              </a:defRPr>
            </a:lvl4pPr>
            <a:lvl5pPr marL="2286000" indent="-355600">
              <a:spcBef>
                <a:spcPts val="400"/>
              </a:spcBef>
              <a:buClr>
                <a:schemeClr val="dk1"/>
              </a:buClr>
              <a:buSzPts val="2000"/>
              <a:buChar char="»"/>
              <a:defRPr sz="2000">
                <a:solidFill>
                  <a:schemeClr val="dk1"/>
                </a:solidFill>
                <a:latin typeface="Calibri"/>
                <a:ea typeface="Calibri"/>
                <a:cs typeface="Calibri"/>
                <a:sym typeface="Calibri"/>
              </a:defRPr>
            </a:lvl5pPr>
            <a:lvl6pPr marL="2743200" indent="-355600">
              <a:spcBef>
                <a:spcPts val="400"/>
              </a:spcBef>
              <a:buClr>
                <a:schemeClr val="dk1"/>
              </a:buClr>
              <a:buSzPts val="2000"/>
              <a:buChar char="•"/>
              <a:defRPr sz="2000">
                <a:solidFill>
                  <a:schemeClr val="dk1"/>
                </a:solidFill>
                <a:latin typeface="Calibri"/>
                <a:ea typeface="Calibri"/>
                <a:cs typeface="Calibri"/>
                <a:sym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sym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sym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sym typeface="Calibri"/>
              </a:defRPr>
            </a:lvl9pPr>
          </a:lstStyle>
          <a:p>
            <a:r>
              <a:rPr lang="en-US" altLang="en-US" dirty="0"/>
              <a:t>Interfund Agreement</a:t>
            </a:r>
          </a:p>
          <a:p>
            <a:r>
              <a:rPr lang="en-US" altLang="en-US" dirty="0"/>
              <a:t>Fees (IFA)</a:t>
            </a:r>
          </a:p>
        </p:txBody>
      </p:sp>
      <p:sp>
        <p:nvSpPr>
          <p:cNvPr id="10" name="Google Shape;363;p33">
            <a:extLst>
              <a:ext uri="{FF2B5EF4-FFF2-40B4-BE49-F238E27FC236}">
                <a16:creationId xmlns:a16="http://schemas.microsoft.com/office/drawing/2014/main" id="{68B37E8E-2D6C-41CA-A562-805AE386002B}"/>
              </a:ext>
            </a:extLst>
          </p:cNvPr>
          <p:cNvSpPr txBox="1">
            <a:spLocks/>
          </p:cNvSpPr>
          <p:nvPr/>
        </p:nvSpPr>
        <p:spPr>
          <a:xfrm>
            <a:off x="4267200" y="3501438"/>
            <a:ext cx="7616952" cy="146304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228600" indent="-223837">
              <a:buClr>
                <a:schemeClr val="dk1"/>
              </a:buClr>
              <a:buSzPts val="1800"/>
              <a:buChar char="•"/>
              <a:defRPr sz="1800">
                <a:solidFill>
                  <a:schemeClr val="dk1"/>
                </a:solidFill>
                <a:latin typeface="Roboto"/>
                <a:ea typeface="Roboto"/>
                <a:cs typeface="Roboto"/>
                <a:sym typeface="Roboto"/>
              </a:defRPr>
            </a:lvl1pPr>
            <a:lvl2pPr marL="914400" indent="-406400">
              <a:spcBef>
                <a:spcPts val="560"/>
              </a:spcBef>
              <a:buClr>
                <a:schemeClr val="dk1"/>
              </a:buClr>
              <a:buSzPts val="2800"/>
              <a:buChar char="–"/>
              <a:defRPr sz="2800">
                <a:solidFill>
                  <a:schemeClr val="dk1"/>
                </a:solidFill>
                <a:latin typeface="Calibri"/>
                <a:ea typeface="Calibri"/>
                <a:cs typeface="Calibri"/>
                <a:sym typeface="Calibri"/>
              </a:defRPr>
            </a:lvl2pPr>
            <a:lvl3pPr marL="1371600" indent="-381000">
              <a:spcBef>
                <a:spcPts val="480"/>
              </a:spcBef>
              <a:buClr>
                <a:schemeClr val="dk1"/>
              </a:buClr>
              <a:buSzPts val="2400"/>
              <a:buChar char="•"/>
              <a:defRPr sz="2400">
                <a:solidFill>
                  <a:schemeClr val="dk1"/>
                </a:solidFill>
                <a:latin typeface="Calibri"/>
                <a:ea typeface="Calibri"/>
                <a:cs typeface="Calibri"/>
                <a:sym typeface="Calibri"/>
              </a:defRPr>
            </a:lvl3pPr>
            <a:lvl4pPr marL="1828800" indent="-355600">
              <a:spcBef>
                <a:spcPts val="400"/>
              </a:spcBef>
              <a:buClr>
                <a:schemeClr val="dk1"/>
              </a:buClr>
              <a:buSzPts val="2000"/>
              <a:buChar char="–"/>
              <a:defRPr sz="2000">
                <a:solidFill>
                  <a:schemeClr val="dk1"/>
                </a:solidFill>
                <a:latin typeface="Calibri"/>
                <a:ea typeface="Calibri"/>
                <a:cs typeface="Calibri"/>
                <a:sym typeface="Calibri"/>
              </a:defRPr>
            </a:lvl4pPr>
            <a:lvl5pPr marL="2286000" indent="-355600">
              <a:spcBef>
                <a:spcPts val="400"/>
              </a:spcBef>
              <a:buClr>
                <a:schemeClr val="dk1"/>
              </a:buClr>
              <a:buSzPts val="2000"/>
              <a:buChar char="»"/>
              <a:defRPr sz="2000">
                <a:solidFill>
                  <a:schemeClr val="dk1"/>
                </a:solidFill>
                <a:latin typeface="Calibri"/>
                <a:ea typeface="Calibri"/>
                <a:cs typeface="Calibri"/>
                <a:sym typeface="Calibri"/>
              </a:defRPr>
            </a:lvl5pPr>
            <a:lvl6pPr marL="2743200" indent="-355600">
              <a:spcBef>
                <a:spcPts val="400"/>
              </a:spcBef>
              <a:buClr>
                <a:schemeClr val="dk1"/>
              </a:buClr>
              <a:buSzPts val="2000"/>
              <a:buChar char="•"/>
              <a:defRPr sz="2000">
                <a:solidFill>
                  <a:schemeClr val="dk1"/>
                </a:solidFill>
                <a:latin typeface="Calibri"/>
                <a:ea typeface="Calibri"/>
                <a:cs typeface="Calibri"/>
                <a:sym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sym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sym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sym typeface="Calibri"/>
              </a:defRPr>
            </a:lvl9pPr>
          </a:lstStyle>
          <a:p>
            <a:r>
              <a:rPr lang="en-US" altLang="en-US" dirty="0"/>
              <a:t>Applies to all capital projects.  Does not apply to equipment purchases</a:t>
            </a:r>
          </a:p>
          <a:p>
            <a:r>
              <a:rPr lang="en-US" altLang="en-US" dirty="0"/>
              <a:t>An administrative fee that is deducted from your capital funding allocation</a:t>
            </a:r>
          </a:p>
          <a:p>
            <a:r>
              <a:rPr lang="en-US" altLang="en-US" dirty="0"/>
              <a:t>IFA ranges from 2-14%</a:t>
            </a:r>
          </a:p>
          <a:p>
            <a:r>
              <a:rPr lang="en-US" altLang="en-US" dirty="0"/>
              <a:t>Addressed in the NYC Comptroller’s Directive 10, Section 9.0</a:t>
            </a:r>
          </a:p>
        </p:txBody>
      </p:sp>
    </p:spTree>
    <p:extLst>
      <p:ext uri="{BB962C8B-B14F-4D97-AF65-F5344CB8AC3E}">
        <p14:creationId xmlns:p14="http://schemas.microsoft.com/office/powerpoint/2010/main" val="342336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ADDITIONAL APPROVALS</a:t>
            </a:r>
            <a:endParaRPr dirty="0"/>
          </a:p>
        </p:txBody>
      </p:sp>
      <p:sp>
        <p:nvSpPr>
          <p:cNvPr id="238" name="Google Shape;238;p16"/>
          <p:cNvSpPr>
            <a:spLocks noGrp="1"/>
          </p:cNvSpPr>
          <p:nvPr>
            <p:ph type="body" idx="5"/>
          </p:nvPr>
        </p:nvSpPr>
        <p:spPr>
          <a:xfrm>
            <a:off x="304800" y="960620"/>
            <a:ext cx="11582400" cy="77724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0" indent="0">
              <a:spcBef>
                <a:spcPts val="0"/>
              </a:spcBef>
              <a:buNone/>
            </a:pPr>
            <a:r>
              <a:rPr lang="en-US" altLang="en-US" sz="2000" b="1" dirty="0">
                <a:solidFill>
                  <a:srgbClr val="000000"/>
                </a:solidFill>
              </a:rPr>
              <a:t>Projects may be subject to additional approvals from the following agencies and commissions: </a:t>
            </a:r>
          </a:p>
        </p:txBody>
      </p:sp>
      <p:sp>
        <p:nvSpPr>
          <p:cNvPr id="239" name="Google Shape;239;p16"/>
          <p:cNvSpPr>
            <a:spLocks noGrp="1"/>
          </p:cNvSpPr>
          <p:nvPr>
            <p:ph type="body" idx="4"/>
          </p:nvPr>
        </p:nvSpPr>
        <p:spPr>
          <a:xfrm>
            <a:off x="304800" y="1917740"/>
            <a:ext cx="3307830" cy="166116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a:spcBef>
                <a:spcPct val="0"/>
              </a:spcBef>
            </a:pPr>
            <a:r>
              <a:rPr lang="en-US" altLang="en-US" b="1" dirty="0">
                <a:solidFill>
                  <a:schemeClr val="tx1"/>
                </a:solidFill>
              </a:rPr>
              <a:t>Landmarks Preservation</a:t>
            </a:r>
          </a:p>
          <a:p>
            <a:pPr>
              <a:spcBef>
                <a:spcPct val="0"/>
              </a:spcBef>
            </a:pPr>
            <a:r>
              <a:rPr lang="en-US" altLang="en-US" b="1" dirty="0">
                <a:solidFill>
                  <a:schemeClr val="tx1"/>
                </a:solidFill>
              </a:rPr>
              <a:t>Commission (LPC)</a:t>
            </a:r>
          </a:p>
        </p:txBody>
      </p:sp>
      <p:sp>
        <p:nvSpPr>
          <p:cNvPr id="240" name="Google Shape;240;p16"/>
          <p:cNvSpPr>
            <a:spLocks noGrp="1"/>
          </p:cNvSpPr>
          <p:nvPr>
            <p:ph type="body" idx="7"/>
          </p:nvPr>
        </p:nvSpPr>
        <p:spPr>
          <a:xfrm>
            <a:off x="3896480" y="1917740"/>
            <a:ext cx="7990720" cy="166116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lnSpc>
                <a:spcPct val="80000"/>
              </a:lnSpc>
            </a:pPr>
            <a:r>
              <a:rPr lang="en-US" altLang="en-US" dirty="0"/>
              <a:t>Approval required for any alteration, reconstruction, demolition or new construction affecting landmarked property</a:t>
            </a:r>
          </a:p>
          <a:p>
            <a:pPr>
              <a:lnSpc>
                <a:spcPct val="80000"/>
              </a:lnSpc>
            </a:pPr>
            <a:r>
              <a:rPr lang="en-US" altLang="en-US" dirty="0"/>
              <a:t>Documents, drawings and other materials describing proposed work reviewed and approved before issuance of permit</a:t>
            </a:r>
          </a:p>
          <a:p>
            <a:pPr>
              <a:lnSpc>
                <a:spcPct val="80000"/>
              </a:lnSpc>
            </a:pPr>
            <a:r>
              <a:rPr lang="en-US" altLang="en-US" dirty="0"/>
              <a:t>Fees for LPC permits when work requires </a:t>
            </a:r>
            <a:r>
              <a:rPr lang="en-US" altLang="en-US" dirty="0" err="1"/>
              <a:t>DoB</a:t>
            </a:r>
            <a:r>
              <a:rPr lang="en-US" altLang="en-US" dirty="0"/>
              <a:t> permit</a:t>
            </a:r>
          </a:p>
          <a:p>
            <a:pPr>
              <a:lnSpc>
                <a:spcPct val="80000"/>
              </a:lnSpc>
            </a:pPr>
            <a:r>
              <a:rPr lang="en-US" altLang="en-US" dirty="0">
                <a:hlinkClick r:id="rId3"/>
              </a:rPr>
              <a:t>http://www.nyc.gov/html/lpc/html/home/home.shtml</a:t>
            </a:r>
            <a:endParaRPr lang="en-US" altLang="en-US" dirty="0"/>
          </a:p>
        </p:txBody>
      </p:sp>
      <p:sp>
        <p:nvSpPr>
          <p:cNvPr id="241" name="Google Shape;241;p16"/>
          <p:cNvSpPr>
            <a:spLocks noGrp="1"/>
          </p:cNvSpPr>
          <p:nvPr>
            <p:ph type="body" idx="3"/>
          </p:nvPr>
        </p:nvSpPr>
        <p:spPr>
          <a:xfrm>
            <a:off x="304800" y="3779818"/>
            <a:ext cx="3307830" cy="124708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a:spcBef>
                <a:spcPct val="0"/>
              </a:spcBef>
            </a:pPr>
            <a:r>
              <a:rPr lang="en-US" altLang="en-US" b="1" dirty="0">
                <a:solidFill>
                  <a:schemeClr val="tx1"/>
                </a:solidFill>
              </a:rPr>
              <a:t>Public Design </a:t>
            </a:r>
          </a:p>
          <a:p>
            <a:pPr>
              <a:spcBef>
                <a:spcPct val="0"/>
              </a:spcBef>
            </a:pPr>
            <a:r>
              <a:rPr lang="en-US" altLang="en-US" b="1" dirty="0">
                <a:solidFill>
                  <a:schemeClr val="tx1"/>
                </a:solidFill>
              </a:rPr>
              <a:t>Commission (PDC)</a:t>
            </a:r>
          </a:p>
        </p:txBody>
      </p:sp>
      <p:sp>
        <p:nvSpPr>
          <p:cNvPr id="242" name="Google Shape;242;p16"/>
          <p:cNvSpPr>
            <a:spLocks noGrp="1"/>
          </p:cNvSpPr>
          <p:nvPr>
            <p:ph type="body" idx="8"/>
          </p:nvPr>
        </p:nvSpPr>
        <p:spPr>
          <a:xfrm>
            <a:off x="3901453" y="3779818"/>
            <a:ext cx="7990720" cy="124708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lnSpc>
                <a:spcPct val="80000"/>
              </a:lnSpc>
              <a:spcBef>
                <a:spcPts val="336"/>
              </a:spcBef>
              <a:buFont typeface="Arial" panose="020B0604020202020204" pitchFamily="34" charset="0"/>
              <a:buChar char="•"/>
            </a:pPr>
            <a:r>
              <a:rPr lang="en-US" altLang="en-US" dirty="0">
                <a:solidFill>
                  <a:srgbClr val="000000"/>
                </a:solidFill>
              </a:rPr>
              <a:t>Approval required for exterior work </a:t>
            </a:r>
            <a:r>
              <a:rPr lang="en-US" altLang="en-US" b="1" dirty="0">
                <a:solidFill>
                  <a:srgbClr val="000000"/>
                </a:solidFill>
              </a:rPr>
              <a:t>on or above</a:t>
            </a:r>
            <a:r>
              <a:rPr lang="en-US" altLang="en-US" dirty="0">
                <a:solidFill>
                  <a:srgbClr val="000000"/>
                </a:solidFill>
              </a:rPr>
              <a:t> City-owned property </a:t>
            </a:r>
          </a:p>
          <a:p>
            <a:pPr>
              <a:lnSpc>
                <a:spcPct val="80000"/>
              </a:lnSpc>
              <a:spcBef>
                <a:spcPts val="336"/>
              </a:spcBef>
              <a:buFont typeface="Arial" panose="020B0604020202020204" pitchFamily="34" charset="0"/>
              <a:buChar char="•"/>
            </a:pPr>
            <a:r>
              <a:rPr lang="en-US" altLang="en-US" dirty="0">
                <a:solidFill>
                  <a:srgbClr val="000000"/>
                </a:solidFill>
              </a:rPr>
              <a:t>Conceptual, preliminary and final designs are reviewed and approved</a:t>
            </a:r>
          </a:p>
          <a:p>
            <a:pPr>
              <a:lnSpc>
                <a:spcPct val="80000"/>
              </a:lnSpc>
              <a:spcBef>
                <a:spcPts val="336"/>
              </a:spcBef>
              <a:buFont typeface="Arial" panose="020B0604020202020204" pitchFamily="34" charset="0"/>
              <a:buChar char="•"/>
            </a:pPr>
            <a:r>
              <a:rPr lang="en-US" altLang="en-US" dirty="0">
                <a:solidFill>
                  <a:srgbClr val="000000"/>
                </a:solidFill>
                <a:hlinkClick r:id="rId4"/>
              </a:rPr>
              <a:t>http://home2.nyc.gov/html/artcom/html/home/home.shtml</a:t>
            </a:r>
            <a:endParaRPr lang="en-US" altLang="en-US" dirty="0">
              <a:solidFill>
                <a:srgbClr val="000000"/>
              </a:solidFill>
            </a:endParaRPr>
          </a:p>
        </p:txBody>
      </p:sp>
      <p:sp>
        <p:nvSpPr>
          <p:cNvPr id="243" name="Google Shape;243;p16"/>
          <p:cNvSpPr>
            <a:spLocks noGrp="1"/>
          </p:cNvSpPr>
          <p:nvPr>
            <p:ph type="body" idx="2"/>
          </p:nvPr>
        </p:nvSpPr>
        <p:spPr>
          <a:xfrm>
            <a:off x="304800" y="5213676"/>
            <a:ext cx="3307830" cy="124708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a:spcBef>
                <a:spcPct val="0"/>
              </a:spcBef>
            </a:pPr>
            <a:r>
              <a:rPr lang="en-US" altLang="en-US" b="1" dirty="0">
                <a:solidFill>
                  <a:schemeClr val="tx1"/>
                </a:solidFill>
              </a:rPr>
              <a:t>Department of</a:t>
            </a:r>
          </a:p>
          <a:p>
            <a:pPr>
              <a:spcBef>
                <a:spcPct val="0"/>
              </a:spcBef>
            </a:pPr>
            <a:r>
              <a:rPr lang="en-US" altLang="en-US" b="1" dirty="0">
                <a:solidFill>
                  <a:schemeClr val="tx1"/>
                </a:solidFill>
              </a:rPr>
              <a:t>Buildings (</a:t>
            </a:r>
            <a:r>
              <a:rPr lang="en-US" altLang="en-US" b="1" dirty="0" err="1">
                <a:solidFill>
                  <a:schemeClr val="tx1"/>
                </a:solidFill>
              </a:rPr>
              <a:t>DoB</a:t>
            </a:r>
            <a:r>
              <a:rPr lang="en-US" altLang="en-US" b="1" dirty="0">
                <a:solidFill>
                  <a:schemeClr val="tx1"/>
                </a:solidFill>
              </a:rPr>
              <a:t>)</a:t>
            </a:r>
          </a:p>
        </p:txBody>
      </p:sp>
      <p:sp>
        <p:nvSpPr>
          <p:cNvPr id="244" name="Google Shape;244;p16"/>
          <p:cNvSpPr>
            <a:spLocks noGrp="1"/>
          </p:cNvSpPr>
          <p:nvPr>
            <p:ph type="body" idx="6"/>
          </p:nvPr>
        </p:nvSpPr>
        <p:spPr>
          <a:xfrm>
            <a:off x="3897443" y="5213676"/>
            <a:ext cx="7990720" cy="124708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lnSpc>
                <a:spcPct val="80000"/>
              </a:lnSpc>
              <a:spcBef>
                <a:spcPts val="336"/>
              </a:spcBef>
              <a:buFont typeface="Arial" panose="020B0604020202020204" pitchFamily="34" charset="0"/>
              <a:buChar char="•"/>
            </a:pPr>
            <a:r>
              <a:rPr lang="en-US" altLang="en-US" dirty="0">
                <a:solidFill>
                  <a:srgbClr val="000000"/>
                </a:solidFill>
              </a:rPr>
              <a:t>Reviews and approves plans and permits for construction and renovation projects</a:t>
            </a:r>
          </a:p>
          <a:p>
            <a:pPr>
              <a:lnSpc>
                <a:spcPct val="80000"/>
              </a:lnSpc>
              <a:spcBef>
                <a:spcPts val="336"/>
              </a:spcBef>
              <a:buFont typeface="Arial" panose="020B0604020202020204" pitchFamily="34" charset="0"/>
              <a:buChar char="•"/>
            </a:pPr>
            <a:r>
              <a:rPr lang="en-US" altLang="en-US" dirty="0">
                <a:solidFill>
                  <a:srgbClr val="000000"/>
                </a:solidFill>
              </a:rPr>
              <a:t>Fees for inspections and permits</a:t>
            </a:r>
            <a:r>
              <a:rPr lang="en-US" altLang="en-US" dirty="0">
                <a:solidFill>
                  <a:srgbClr val="DF2F21"/>
                </a:solidFill>
              </a:rPr>
              <a:t> </a:t>
            </a:r>
            <a:r>
              <a:rPr lang="en-US" altLang="en-US" dirty="0">
                <a:solidFill>
                  <a:srgbClr val="000000"/>
                </a:solidFill>
              </a:rPr>
              <a:t>performed by the </a:t>
            </a:r>
            <a:r>
              <a:rPr lang="en-US" altLang="en-US" dirty="0" err="1">
                <a:solidFill>
                  <a:srgbClr val="000000"/>
                </a:solidFill>
              </a:rPr>
              <a:t>DoB</a:t>
            </a:r>
            <a:endParaRPr lang="en-US" altLang="en-US" dirty="0">
              <a:solidFill>
                <a:srgbClr val="000000"/>
              </a:solidFill>
            </a:endParaRPr>
          </a:p>
          <a:p>
            <a:pPr>
              <a:lnSpc>
                <a:spcPct val="80000"/>
              </a:lnSpc>
              <a:spcBef>
                <a:spcPts val="336"/>
              </a:spcBef>
              <a:buFont typeface="Arial" panose="020B0604020202020204" pitchFamily="34" charset="0"/>
              <a:buChar char="•"/>
            </a:pPr>
            <a:r>
              <a:rPr lang="en-US" altLang="en-US" dirty="0">
                <a:solidFill>
                  <a:srgbClr val="000000"/>
                </a:solidFill>
                <a:hlinkClick r:id="rId5"/>
              </a:rPr>
              <a:t>http://www.nyc.gov/html/dob/html/home/home.shtml</a:t>
            </a:r>
            <a:endParaRPr lang="en-US" altLang="en-US" dirty="0">
              <a:solidFill>
                <a:srgbClr val="000000"/>
              </a:solidFill>
            </a:endParaRPr>
          </a:p>
        </p:txBody>
      </p:sp>
      <p:sp>
        <p:nvSpPr>
          <p:cNvPr id="10" name="TextBox 9">
            <a:extLst>
              <a:ext uri="{FF2B5EF4-FFF2-40B4-BE49-F238E27FC236}">
                <a16:creationId xmlns:a16="http://schemas.microsoft.com/office/drawing/2014/main" id="{651FE1AA-F580-4AA6-9521-DD9FEEF8A8F4}"/>
              </a:ext>
            </a:extLst>
          </p:cNvPr>
          <p:cNvSpPr txBox="1"/>
          <p:nvPr/>
        </p:nvSpPr>
        <p:spPr>
          <a:xfrm>
            <a:off x="11448947" y="6566358"/>
            <a:ext cx="735950" cy="307777"/>
          </a:xfrm>
          <a:prstGeom prst="rect">
            <a:avLst/>
          </a:prstGeom>
          <a:noFill/>
        </p:spPr>
        <p:txBody>
          <a:bodyPr wrap="square" rtlCol="0">
            <a:spAutoFit/>
          </a:bodyPr>
          <a:lstStyle/>
          <a:p>
            <a:pPr algn="r"/>
            <a:r>
              <a:rPr lang="en-US" dirty="0">
                <a:latin typeface="Roboto" panose="02000000000000000000" pitchFamily="2" charset="0"/>
                <a:ea typeface="Roboto" panose="02000000000000000000" pitchFamily="2" charset="0"/>
              </a:rPr>
              <a:t>15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0A12-8F13-4CE9-95D8-BB6E26D331B2}"/>
              </a:ext>
            </a:extLst>
          </p:cNvPr>
          <p:cNvSpPr>
            <a:spLocks noGrp="1"/>
          </p:cNvSpPr>
          <p:nvPr>
            <p:ph type="title"/>
          </p:nvPr>
        </p:nvSpPr>
        <p:spPr>
          <a:noFill/>
          <a:ln>
            <a:noFill/>
          </a:ln>
        </p:spPr>
        <p:txBody>
          <a:bodyPr spcFirstLastPara="1" wrap="square" lIns="91425" tIns="45700" rIns="91425" bIns="45700" anchor="ctr" anchorCtr="0">
            <a:noAutofit/>
          </a:bodyPr>
          <a:lstStyle/>
          <a:p>
            <a:r>
              <a:rPr lang="en-US" altLang="en-US" dirty="0"/>
              <a:t>OFFICE OF MANAGEMENT AND BUDGET</a:t>
            </a:r>
            <a:endParaRPr lang="en-US" dirty="0"/>
          </a:p>
        </p:txBody>
      </p:sp>
      <p:sp>
        <p:nvSpPr>
          <p:cNvPr id="3" name="Content Placeholder 2">
            <a:extLst>
              <a:ext uri="{FF2B5EF4-FFF2-40B4-BE49-F238E27FC236}">
                <a16:creationId xmlns:a16="http://schemas.microsoft.com/office/drawing/2014/main" id="{53BD9AE3-C111-43E3-A25A-557552108411}"/>
              </a:ext>
            </a:extLst>
          </p:cNvPr>
          <p:cNvSpPr>
            <a:spLocks noGrp="1"/>
          </p:cNvSpPr>
          <p:nvPr>
            <p:ph sz="quarter" idx="12"/>
          </p:nvPr>
        </p:nvSpPr>
        <p:spPr>
          <a:xfrm>
            <a:off x="378317" y="1319135"/>
            <a:ext cx="11435365" cy="5070090"/>
          </a:xfrm>
          <a:ln>
            <a:solidFill>
              <a:schemeClr val="dk1"/>
            </a:solidFill>
          </a:ln>
        </p:spPr>
        <p:txBody>
          <a:bodyPr/>
          <a:lstStyle/>
          <a:p>
            <a:pPr marL="574675" indent="-342900">
              <a:buClr>
                <a:schemeClr val="tx1"/>
              </a:buClr>
              <a:buFont typeface="Arial" panose="020B0604020202020204" pitchFamily="34" charset="0"/>
              <a:buChar char="•"/>
            </a:pPr>
            <a:r>
              <a:rPr lang="en-US" altLang="en-US" b="1" dirty="0"/>
              <a:t>The Office of Management and Budget (OMB) reviews all project documentation:</a:t>
            </a:r>
          </a:p>
          <a:p>
            <a:pPr marL="796925" lvl="1" indent="-233045">
              <a:buClr>
                <a:schemeClr val="tx1"/>
              </a:buClr>
              <a:buSzPct val="80000"/>
              <a:buFont typeface="Courier New" panose="02070309020205020404" pitchFamily="49" charset="0"/>
              <a:buChar char="o"/>
            </a:pPr>
            <a:r>
              <a:rPr lang="en-US" altLang="en-US" dirty="0"/>
              <a:t>Capitally eligible project scope</a:t>
            </a:r>
          </a:p>
          <a:p>
            <a:pPr marL="796925" lvl="1" indent="-233045">
              <a:buClr>
                <a:schemeClr val="tx1"/>
              </a:buClr>
              <a:buSzPct val="80000"/>
              <a:buFont typeface="Courier New" panose="02070309020205020404" pitchFamily="49" charset="0"/>
              <a:buChar char="o"/>
            </a:pPr>
            <a:r>
              <a:rPr lang="en-US" altLang="en-US" dirty="0"/>
              <a:t>Itemized project budget, funding status, and operating expense implications</a:t>
            </a:r>
          </a:p>
          <a:p>
            <a:pPr marL="796925" lvl="1" indent="-233045">
              <a:buClr>
                <a:schemeClr val="tx1"/>
              </a:buClr>
              <a:buSzPct val="80000"/>
              <a:buFont typeface="Courier New" panose="02070309020205020404" pitchFamily="49" charset="0"/>
              <a:buChar char="o"/>
            </a:pPr>
            <a:r>
              <a:rPr lang="en-US" altLang="en-US" dirty="0"/>
              <a:t>Legal </a:t>
            </a:r>
            <a:r>
              <a:rPr lang="en-US" altLang="en-US" dirty="0">
                <a:solidFill>
                  <a:schemeClr val="tx1"/>
                </a:solidFill>
              </a:rPr>
              <a:t>Agreements</a:t>
            </a:r>
          </a:p>
          <a:p>
            <a:pPr marL="796925" lvl="1" indent="-233045">
              <a:buClr>
                <a:schemeClr val="tx1"/>
              </a:buClr>
              <a:buSzPct val="80000"/>
              <a:buFont typeface="Courier New" panose="02070309020205020404" pitchFamily="49" charset="0"/>
              <a:buChar char="o"/>
            </a:pPr>
            <a:r>
              <a:rPr lang="en-US" altLang="en-US" dirty="0"/>
              <a:t>City ownership  </a:t>
            </a:r>
            <a:r>
              <a:rPr lang="en-US" altLang="en-US" b="1" dirty="0"/>
              <a:t>-OR-  </a:t>
            </a:r>
            <a:r>
              <a:rPr lang="en-US" altLang="en-US" dirty="0"/>
              <a:t>If Non-City ownership, </a:t>
            </a:r>
            <a:r>
              <a:rPr lang="en-US" altLang="en-US" dirty="0">
                <a:solidFill>
                  <a:schemeClr val="tx1"/>
                </a:solidFill>
              </a:rPr>
              <a:t>additional legal agreements (including Restrictive Covenant and/or Security Agreement)</a:t>
            </a:r>
          </a:p>
          <a:p>
            <a:pPr lvl="1">
              <a:buFont typeface="Courier New" panose="02070309020205020404" pitchFamily="49" charset="0"/>
              <a:buChar char="o"/>
            </a:pPr>
            <a:endParaRPr lang="en-US" altLang="en-US" dirty="0"/>
          </a:p>
          <a:p>
            <a:pPr marL="574675" indent="-342900">
              <a:buFont typeface="Arial" panose="020B0604020202020204" pitchFamily="34" charset="0"/>
              <a:buChar char="•"/>
            </a:pPr>
            <a:r>
              <a:rPr lang="en-US" altLang="en-US" b="1" dirty="0"/>
              <a:t>Review time is estimated to be 90 days</a:t>
            </a:r>
          </a:p>
          <a:p>
            <a:pPr marL="574675" indent="-342900">
              <a:buFont typeface="Arial" panose="020B0604020202020204" pitchFamily="34" charset="0"/>
              <a:buChar char="•"/>
            </a:pPr>
            <a:endParaRPr lang="en-US" altLang="en-US" sz="800" b="1" dirty="0"/>
          </a:p>
          <a:p>
            <a:pPr marL="574675" indent="-342900">
              <a:buFont typeface="Arial" panose="020B0604020202020204" pitchFamily="34" charset="0"/>
              <a:buChar char="•"/>
            </a:pPr>
            <a:r>
              <a:rPr lang="en-US" altLang="en-US" dirty="0"/>
              <a:t>Project must be fully funded before OMB will begin their review</a:t>
            </a:r>
          </a:p>
          <a:p>
            <a:pPr marL="574675" indent="-342900">
              <a:buFont typeface="Arial" panose="020B0604020202020204" pitchFamily="34" charset="0"/>
              <a:buChar char="•"/>
            </a:pPr>
            <a:endParaRPr lang="en-US" altLang="en-US" sz="500" b="1" dirty="0"/>
          </a:p>
          <a:p>
            <a:pPr marL="574675" indent="-342900">
              <a:buFont typeface="Arial" panose="020B0604020202020204" pitchFamily="34" charset="0"/>
              <a:buChar char="•"/>
            </a:pPr>
            <a:r>
              <a:rPr lang="en-US" altLang="en-US" dirty="0"/>
              <a:t>If OMB approves the project, OMB will issue a </a:t>
            </a:r>
            <a:r>
              <a:rPr lang="en-US" altLang="en-US" b="1" dirty="0"/>
              <a:t>Certificate to Proceed (CP)</a:t>
            </a:r>
            <a:endParaRPr lang="en-US" altLang="en-US" dirty="0"/>
          </a:p>
        </p:txBody>
      </p:sp>
    </p:spTree>
    <p:extLst>
      <p:ext uri="{BB962C8B-B14F-4D97-AF65-F5344CB8AC3E}">
        <p14:creationId xmlns:p14="http://schemas.microsoft.com/office/powerpoint/2010/main" val="344139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853744-926A-4D77-862B-48A8276C9F1D}"/>
              </a:ext>
            </a:extLst>
          </p:cNvPr>
          <p:cNvSpPr>
            <a:spLocks noGrp="1"/>
          </p:cNvSpPr>
          <p:nvPr>
            <p:ph type="title"/>
          </p:nvPr>
        </p:nvSpPr>
        <p:spPr>
          <a:noFill/>
          <a:ln>
            <a:noFill/>
          </a:ln>
        </p:spPr>
        <p:txBody>
          <a:bodyPr spcFirstLastPara="1" wrap="square" lIns="91425" tIns="45700" rIns="91425" bIns="45700" anchor="ctr" anchorCtr="0">
            <a:noAutofit/>
          </a:bodyPr>
          <a:lstStyle/>
          <a:p>
            <a:pPr>
              <a:buSzPts val="4400"/>
              <a:buFont typeface="Roboto"/>
            </a:pPr>
            <a:r>
              <a:rPr lang="en-US" sz="4400" i="1" dirty="0">
                <a:latin typeface="Roboto"/>
                <a:ea typeface="Roboto"/>
                <a:sym typeface="Roboto"/>
              </a:rPr>
              <a:t>COMPTROLLER</a:t>
            </a:r>
          </a:p>
        </p:txBody>
      </p:sp>
      <p:sp>
        <p:nvSpPr>
          <p:cNvPr id="5" name="Content Placeholder 2">
            <a:extLst>
              <a:ext uri="{FF2B5EF4-FFF2-40B4-BE49-F238E27FC236}">
                <a16:creationId xmlns:a16="http://schemas.microsoft.com/office/drawing/2014/main" id="{5C3D25D8-DC68-4194-91E2-AC27669D40AA}"/>
              </a:ext>
            </a:extLst>
          </p:cNvPr>
          <p:cNvSpPr txBox="1">
            <a:spLocks/>
          </p:cNvSpPr>
          <p:nvPr/>
        </p:nvSpPr>
        <p:spPr>
          <a:xfrm>
            <a:off x="406399" y="992600"/>
            <a:ext cx="11379203" cy="926142"/>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indent="-228600">
              <a:lnSpc>
                <a:spcPct val="80000"/>
              </a:lnSpc>
              <a:spcBef>
                <a:spcPts val="960"/>
              </a:spcBef>
              <a:buClr>
                <a:schemeClr val="tx1"/>
              </a:buClr>
              <a:buSzPts val="4800"/>
              <a:buNone/>
              <a:defRPr sz="1600">
                <a:solidFill>
                  <a:schemeClr val="tx1"/>
                </a:solidFill>
                <a:latin typeface="Calibri"/>
                <a:ea typeface="Calibri"/>
                <a:cs typeface="Calibri"/>
                <a:sym typeface="Calibri"/>
              </a:defRPr>
            </a:lvl1pPr>
            <a:lvl2pPr marL="914400" indent="-406400">
              <a:lnSpc>
                <a:spcPct val="80000"/>
              </a:lnSpc>
              <a:spcBef>
                <a:spcPts val="560"/>
              </a:spcBef>
              <a:buClr>
                <a:schemeClr val="lt1"/>
              </a:buClr>
              <a:buSzPts val="2800"/>
              <a:buFont typeface="Arial" panose="020B0604020202020204" pitchFamily="34" charset="0"/>
              <a:buChar char="•"/>
              <a:defRPr sz="1600">
                <a:solidFill>
                  <a:schemeClr val="tx1"/>
                </a:solidFill>
                <a:latin typeface="Calibri"/>
                <a:ea typeface="Calibri"/>
                <a:cs typeface="Calibri"/>
                <a:sym typeface="Calibri"/>
              </a:defRPr>
            </a:lvl2pPr>
            <a:lvl3pPr marL="1371600" indent="-381000">
              <a:spcBef>
                <a:spcPts val="480"/>
              </a:spcBef>
              <a:buClr>
                <a:schemeClr val="lt1"/>
              </a:buClr>
              <a:buSzPts val="2400"/>
              <a:buChar char="•"/>
              <a:defRPr sz="2400">
                <a:solidFill>
                  <a:schemeClr val="lt1"/>
                </a:solidFill>
                <a:latin typeface="Calibri"/>
                <a:ea typeface="Calibri"/>
                <a:cs typeface="Calibri"/>
                <a:sym typeface="Calibri"/>
              </a:defRPr>
            </a:lvl3pPr>
            <a:lvl4pPr marL="1828800" indent="-355600">
              <a:spcBef>
                <a:spcPts val="400"/>
              </a:spcBef>
              <a:buClr>
                <a:schemeClr val="lt1"/>
              </a:buClr>
              <a:buSzPts val="2000"/>
              <a:buChar char="–"/>
              <a:defRPr sz="2000">
                <a:solidFill>
                  <a:schemeClr val="lt1"/>
                </a:solidFill>
                <a:latin typeface="Calibri"/>
                <a:ea typeface="Calibri"/>
                <a:cs typeface="Calibri"/>
                <a:sym typeface="Calibri"/>
              </a:defRPr>
            </a:lvl4pPr>
            <a:lvl5pPr marL="2286000" indent="-355600">
              <a:spcBef>
                <a:spcPts val="400"/>
              </a:spcBef>
              <a:buClr>
                <a:schemeClr val="lt1"/>
              </a:buClr>
              <a:buSzPts val="2000"/>
              <a:buChar char="»"/>
              <a:defRPr sz="2000">
                <a:solidFill>
                  <a:schemeClr val="lt1"/>
                </a:solidFill>
                <a:latin typeface="Calibri"/>
                <a:ea typeface="Calibri"/>
                <a:cs typeface="Calibri"/>
                <a:sym typeface="Calibri"/>
              </a:defRPr>
            </a:lvl5pPr>
            <a:lvl6pPr marL="2743200" indent="-355600">
              <a:spcBef>
                <a:spcPts val="400"/>
              </a:spcBef>
              <a:buClr>
                <a:schemeClr val="dk1"/>
              </a:buClr>
              <a:buSzPts val="2000"/>
              <a:buChar char="•"/>
              <a:defRPr sz="2000">
                <a:solidFill>
                  <a:schemeClr val="dk1"/>
                </a:solidFill>
                <a:latin typeface="Calibri"/>
                <a:ea typeface="Calibri"/>
                <a:cs typeface="Calibri"/>
                <a:sym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sym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sym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sym typeface="Calibri"/>
              </a:defRPr>
            </a:lvl9pPr>
          </a:lstStyle>
          <a:p>
            <a:r>
              <a:rPr lang="en-US" altLang="en-US" b="1" dirty="0">
                <a:latin typeface="Roboto" panose="02000000000000000000" pitchFamily="2" charset="0"/>
                <a:ea typeface="Roboto" panose="02000000000000000000" pitchFamily="2" charset="0"/>
              </a:rPr>
              <a:t>With the CP in hand, the Managing Agency (DDC/EDC/DCLA) prepares compliance paperwork and awards a contract to the design consultant or contractor. The project is submitted to the Comptroller for registration.</a:t>
            </a:r>
          </a:p>
        </p:txBody>
      </p:sp>
      <p:pic>
        <p:nvPicPr>
          <p:cNvPr id="7" name="Picture Placeholder 6" descr="Seal for the Office of the Comptroller">
            <a:extLst>
              <a:ext uri="{FF2B5EF4-FFF2-40B4-BE49-F238E27FC236}">
                <a16:creationId xmlns:a16="http://schemas.microsoft.com/office/drawing/2014/main" id="{D3A294A3-FB43-4DA6-A882-2FAB64D48E26}"/>
              </a:ext>
            </a:extLst>
          </p:cNvPr>
          <p:cNvPicPr>
            <a:picLocks noGrp="1" noChangeAspect="1"/>
          </p:cNvPicPr>
          <p:nvPr>
            <p:ph type="pic" idx="2"/>
          </p:nvPr>
        </p:nvPicPr>
        <p:blipFill>
          <a:blip r:embed="rId2" cstate="email">
            <a:extLst>
              <a:ext uri="{28A0092B-C50C-407E-A947-70E740481C1C}">
                <a14:useLocalDpi xmlns:a14="http://schemas.microsoft.com/office/drawing/2010/main"/>
              </a:ext>
            </a:extLst>
          </a:blip>
          <a:srcRect/>
          <a:stretch/>
        </p:blipFill>
        <p:spPr>
          <a:xfrm>
            <a:off x="1249180" y="2229452"/>
            <a:ext cx="3812492" cy="4090987"/>
          </a:xfrm>
        </p:spPr>
      </p:pic>
      <p:sp>
        <p:nvSpPr>
          <p:cNvPr id="2" name="Text Placeholder 1">
            <a:extLst>
              <a:ext uri="{FF2B5EF4-FFF2-40B4-BE49-F238E27FC236}">
                <a16:creationId xmlns:a16="http://schemas.microsoft.com/office/drawing/2014/main" id="{5DF7C09E-FB6D-4C30-9176-35CDDAA13E62}"/>
              </a:ext>
            </a:extLst>
          </p:cNvPr>
          <p:cNvSpPr>
            <a:spLocks noGrp="1"/>
          </p:cNvSpPr>
          <p:nvPr>
            <p:ph type="body" idx="1"/>
          </p:nvPr>
        </p:nvSpPr>
        <p:spPr>
          <a:xfrm>
            <a:off x="6505732" y="2134102"/>
            <a:ext cx="4437088" cy="4281688"/>
          </a:xfrm>
        </p:spPr>
        <p:txBody>
          <a:bodyPr anchor="ctr" anchorCtr="0"/>
          <a:lstStyle/>
          <a:p>
            <a:pPr>
              <a:lnSpc>
                <a:spcPct val="80000"/>
              </a:lnSpc>
              <a:buClr>
                <a:schemeClr val="tx1"/>
              </a:buClr>
            </a:pPr>
            <a:r>
              <a:rPr lang="en-US" altLang="en-US" sz="1800" dirty="0">
                <a:solidFill>
                  <a:schemeClr val="tx1"/>
                </a:solidFill>
              </a:rPr>
              <a:t>The Comptroller </a:t>
            </a:r>
            <a:r>
              <a:rPr lang="en-US" altLang="en-US" sz="1800" b="1" dirty="0">
                <a:solidFill>
                  <a:schemeClr val="tx1"/>
                </a:solidFill>
              </a:rPr>
              <a:t>verifies procedural compliance and accuracy of agreement information</a:t>
            </a:r>
          </a:p>
          <a:p>
            <a:pPr lvl="1">
              <a:lnSpc>
                <a:spcPct val="80000"/>
              </a:lnSpc>
              <a:buFont typeface="Arial" panose="020B0604020202020204" pitchFamily="34" charset="0"/>
              <a:buChar char="•"/>
            </a:pPr>
            <a:endParaRPr lang="en-US" altLang="en-US" sz="1800" dirty="0">
              <a:solidFill>
                <a:schemeClr val="tx1"/>
              </a:solidFill>
              <a:latin typeface="Roboto" panose="02000000000000000000" pitchFamily="2" charset="0"/>
              <a:ea typeface="Roboto" panose="02000000000000000000" pitchFamily="2" charset="0"/>
            </a:endParaRPr>
          </a:p>
          <a:p>
            <a:pPr>
              <a:lnSpc>
                <a:spcPct val="80000"/>
              </a:lnSpc>
              <a:buClr>
                <a:schemeClr val="tx1"/>
              </a:buClr>
            </a:pPr>
            <a:r>
              <a:rPr lang="en-US" altLang="en-US" sz="1800" dirty="0">
                <a:solidFill>
                  <a:schemeClr val="tx1"/>
                </a:solidFill>
              </a:rPr>
              <a:t>Process includes </a:t>
            </a:r>
            <a:r>
              <a:rPr lang="en-US" altLang="en-US" sz="1800" b="1" dirty="0">
                <a:solidFill>
                  <a:schemeClr val="tx1"/>
                </a:solidFill>
              </a:rPr>
              <a:t>30 days for Comptroller review</a:t>
            </a:r>
          </a:p>
          <a:p>
            <a:pPr lvl="1">
              <a:lnSpc>
                <a:spcPct val="80000"/>
              </a:lnSpc>
              <a:buFont typeface="Arial" panose="020B0604020202020204" pitchFamily="34" charset="0"/>
              <a:buChar char="•"/>
            </a:pPr>
            <a:endParaRPr lang="en-US" altLang="en-US" sz="1800" dirty="0">
              <a:solidFill>
                <a:schemeClr val="tx1"/>
              </a:solidFill>
              <a:latin typeface="Roboto" panose="02000000000000000000" pitchFamily="2" charset="0"/>
              <a:ea typeface="Roboto" panose="02000000000000000000" pitchFamily="2" charset="0"/>
            </a:endParaRPr>
          </a:p>
          <a:p>
            <a:pPr>
              <a:lnSpc>
                <a:spcPct val="80000"/>
              </a:lnSpc>
              <a:buClr>
                <a:schemeClr val="tx1"/>
              </a:buClr>
            </a:pPr>
            <a:r>
              <a:rPr lang="en-US" altLang="en-US" sz="1800" dirty="0">
                <a:solidFill>
                  <a:schemeClr val="tx1"/>
                </a:solidFill>
              </a:rPr>
              <a:t>Once the Comptroller’s office gives approval, </a:t>
            </a:r>
            <a:r>
              <a:rPr lang="en-US" altLang="en-US" sz="1800" b="1" dirty="0">
                <a:solidFill>
                  <a:schemeClr val="tx1"/>
                </a:solidFill>
              </a:rPr>
              <a:t>the contract, purchase order, grant or funding agreement is registered.</a:t>
            </a:r>
          </a:p>
        </p:txBody>
      </p:sp>
    </p:spTree>
    <p:extLst>
      <p:ext uri="{BB962C8B-B14F-4D97-AF65-F5344CB8AC3E}">
        <p14:creationId xmlns:p14="http://schemas.microsoft.com/office/powerpoint/2010/main" val="250566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Shape 126"/>
        <p:cNvGrpSpPr/>
        <p:nvPr/>
      </p:nvGrpSpPr>
      <p:grpSpPr>
        <a:xfrm>
          <a:off x="0" y="0"/>
          <a:ext cx="0" cy="0"/>
          <a:chOff x="0" y="0"/>
          <a:chExt cx="0" cy="0"/>
        </a:xfrm>
      </p:grpSpPr>
      <p:sp>
        <p:nvSpPr>
          <p:cNvPr id="127" name="Google Shape;127;gb62e53025f_0_6">
            <a:extLst>
              <a:ext uri="{C183D7F6-B498-43B3-948B-1728B52AA6E4}">
                <adec:decorative xmlns:adec="http://schemas.microsoft.com/office/drawing/2017/decorative" val="0"/>
              </a:ext>
            </a:extLst>
          </p:cNvPr>
          <p:cNvSpPr txBox="1">
            <a:spLocks noGrp="1"/>
          </p:cNvSpPr>
          <p:nvPr>
            <p:ph type="title"/>
          </p:nvPr>
        </p:nvSpPr>
        <p:spPr>
          <a:xfrm>
            <a:off x="0" y="0"/>
            <a:ext cx="12192000" cy="777300"/>
          </a:xfrm>
          <a:prstGeom prst="rect">
            <a:avLst/>
          </a:prstGeom>
          <a:noFill/>
          <a:ln>
            <a:noFill/>
          </a:ln>
        </p:spPr>
        <p:txBody>
          <a:bodyPr spcFirstLastPara="1" wrap="square" lIns="91425" tIns="45700" rIns="91425" bIns="45700" anchor="ctr" anchorCtr="0">
            <a:noAutofit/>
          </a:bodyPr>
          <a:lstStyle/>
          <a:p>
            <a:r>
              <a:rPr lang="en-US" sz="4300" dirty="0">
                <a:solidFill>
                  <a:schemeClr val="bg1"/>
                </a:solidFill>
                <a:sym typeface="Calibri"/>
              </a:rPr>
              <a:t>PROJECT MANAGEMENT &amp; ADMINISTRATION</a:t>
            </a:r>
            <a:endParaRPr sz="4300" dirty="0">
              <a:solidFill>
                <a:schemeClr val="bg1"/>
              </a:solidFill>
              <a:sym typeface="Calibri"/>
            </a:endParaRPr>
          </a:p>
        </p:txBody>
      </p:sp>
      <p:sp>
        <p:nvSpPr>
          <p:cNvPr id="8" name="Text Box 41" descr="Before the project starts, any gap between funds available and the project’s total cost must be closed through other secure sources such as:&#10;">
            <a:extLst>
              <a:ext uri="{FF2B5EF4-FFF2-40B4-BE49-F238E27FC236}">
                <a16:creationId xmlns:a16="http://schemas.microsoft.com/office/drawing/2014/main" id="{84D38817-EFB2-41F6-AA21-92FC7B82E67D}"/>
              </a:ext>
            </a:extLst>
          </p:cNvPr>
          <p:cNvSpPr txBox="1">
            <a:spLocks noChangeArrowheads="1"/>
          </p:cNvSpPr>
          <p:nvPr/>
        </p:nvSpPr>
        <p:spPr bwMode="auto">
          <a:xfrm>
            <a:off x="1805" y="1679222"/>
            <a:ext cx="8408417" cy="430887"/>
          </a:xfrm>
          <a:prstGeom prst="rect">
            <a:avLst/>
          </a:prstGeom>
          <a:solidFill>
            <a:schemeClr val="bg1"/>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dirty="0">
                <a:latin typeface="Roboto" panose="020B0604020202020204" charset="0"/>
                <a:ea typeface="Roboto" panose="020B0604020202020204" charset="0"/>
              </a:rPr>
              <a:t>There are </a:t>
            </a:r>
            <a:r>
              <a:rPr lang="en-US" altLang="en-US" sz="2400" b="1" u="sng" dirty="0">
                <a:latin typeface="Roboto" panose="020B0604020202020204" charset="0"/>
                <a:ea typeface="Roboto" panose="020B0604020202020204" charset="0"/>
              </a:rPr>
              <a:t>four</a:t>
            </a:r>
            <a:r>
              <a:rPr lang="en-US" altLang="en-US" sz="2400" b="1" i="1" dirty="0">
                <a:latin typeface="Roboto" panose="020B0604020202020204" charset="0"/>
                <a:ea typeface="Roboto" panose="020B0604020202020204" charset="0"/>
              </a:rPr>
              <a:t> </a:t>
            </a:r>
            <a:r>
              <a:rPr lang="en-US" altLang="en-US" sz="2400" b="1" dirty="0">
                <a:latin typeface="Roboto" panose="020B0604020202020204" charset="0"/>
                <a:ea typeface="Roboto" panose="020B0604020202020204" charset="0"/>
              </a:rPr>
              <a:t>ways cultural capital projects are managed:</a:t>
            </a:r>
          </a:p>
        </p:txBody>
      </p:sp>
      <p:sp>
        <p:nvSpPr>
          <p:cNvPr id="10" name="TextBox 9" descr="Board Donations">
            <a:extLst>
              <a:ext uri="{FF2B5EF4-FFF2-40B4-BE49-F238E27FC236}">
                <a16:creationId xmlns:a16="http://schemas.microsoft.com/office/drawing/2014/main" id="{4DB3B574-95A3-47FF-8F55-D45DB1C52B78}"/>
              </a:ext>
            </a:extLst>
          </p:cNvPr>
          <p:cNvSpPr txBox="1"/>
          <p:nvPr/>
        </p:nvSpPr>
        <p:spPr>
          <a:xfrm>
            <a:off x="117019" y="2528583"/>
            <a:ext cx="5978981" cy="461665"/>
          </a:xfrm>
          <a:prstGeom prst="rect">
            <a:avLst/>
          </a:prstGeom>
          <a:solidFill>
            <a:schemeClr val="bg1"/>
          </a:solidFill>
        </p:spPr>
        <p:txBody>
          <a:bodyPr wrap="square" rtlCol="0">
            <a:spAutoFit/>
          </a:bodyPr>
          <a:lstStyle/>
          <a:p>
            <a:r>
              <a:rPr lang="en-US" altLang="en-US" sz="2400" b="1" dirty="0">
                <a:solidFill>
                  <a:schemeClr val="tx1"/>
                </a:solidFill>
                <a:latin typeface="Roboto" panose="02000000000000000000" pitchFamily="2" charset="0"/>
                <a:ea typeface="Roboto" panose="02000000000000000000" pitchFamily="2" charset="0"/>
              </a:rPr>
              <a:t>1. DDC Managed (Design &amp; Construction)</a:t>
            </a:r>
          </a:p>
        </p:txBody>
      </p:sp>
      <p:sp>
        <p:nvSpPr>
          <p:cNvPr id="11" name="TextBox 10" descr="State and/or Federal Funds">
            <a:extLst>
              <a:ext uri="{FF2B5EF4-FFF2-40B4-BE49-F238E27FC236}">
                <a16:creationId xmlns:a16="http://schemas.microsoft.com/office/drawing/2014/main" id="{57CF2A83-9599-40E2-93CB-445F8BB4FADB}"/>
              </a:ext>
            </a:extLst>
          </p:cNvPr>
          <p:cNvSpPr txBox="1"/>
          <p:nvPr/>
        </p:nvSpPr>
        <p:spPr>
          <a:xfrm>
            <a:off x="117019" y="3104658"/>
            <a:ext cx="5830451" cy="461665"/>
          </a:xfrm>
          <a:prstGeom prst="rect">
            <a:avLst/>
          </a:prstGeom>
          <a:solidFill>
            <a:schemeClr val="bg1"/>
          </a:solidFill>
        </p:spPr>
        <p:txBody>
          <a:bodyPr wrap="square" rtlCol="0">
            <a:spAutoFit/>
          </a:bodyPr>
          <a:lstStyle/>
          <a:p>
            <a:r>
              <a:rPr lang="en-US" altLang="en-US" sz="2400" b="1" dirty="0">
                <a:solidFill>
                  <a:schemeClr val="tx1"/>
                </a:solidFill>
                <a:latin typeface="Roboto" panose="02000000000000000000" pitchFamily="2" charset="0"/>
                <a:ea typeface="Roboto" panose="02000000000000000000" pitchFamily="2" charset="0"/>
              </a:rPr>
              <a:t>2. EDC Managed (Design &amp; Construction)</a:t>
            </a:r>
          </a:p>
        </p:txBody>
      </p:sp>
      <p:sp>
        <p:nvSpPr>
          <p:cNvPr id="12" name="TextBox 11" descr="Cash-in-hand">
            <a:extLst>
              <a:ext uri="{FF2B5EF4-FFF2-40B4-BE49-F238E27FC236}">
                <a16:creationId xmlns:a16="http://schemas.microsoft.com/office/drawing/2014/main" id="{F21E41AE-672A-489D-809A-EE027E8831AA}"/>
              </a:ext>
            </a:extLst>
          </p:cNvPr>
          <p:cNvSpPr txBox="1"/>
          <p:nvPr/>
        </p:nvSpPr>
        <p:spPr>
          <a:xfrm>
            <a:off x="117019" y="3680733"/>
            <a:ext cx="5138885" cy="461665"/>
          </a:xfrm>
          <a:prstGeom prst="rect">
            <a:avLst/>
          </a:prstGeom>
          <a:solidFill>
            <a:schemeClr val="bg1"/>
          </a:solidFill>
        </p:spPr>
        <p:txBody>
          <a:bodyPr wrap="square" rtlCol="0">
            <a:spAutoFit/>
          </a:bodyPr>
          <a:lstStyle/>
          <a:p>
            <a:r>
              <a:rPr lang="en-US" altLang="en-US" sz="2400" b="1" dirty="0">
                <a:solidFill>
                  <a:schemeClr val="tx1"/>
                </a:solidFill>
                <a:latin typeface="Roboto" panose="02000000000000000000" pitchFamily="2" charset="0"/>
                <a:ea typeface="Roboto" panose="02000000000000000000" pitchFamily="2" charset="0"/>
              </a:rPr>
              <a:t>3. Cultural Capital Grant (CCG): DDC</a:t>
            </a:r>
          </a:p>
        </p:txBody>
      </p:sp>
      <p:sp>
        <p:nvSpPr>
          <p:cNvPr id="13" name="TextBox 12" descr="Other Non-City Funding">
            <a:extLst>
              <a:ext uri="{FF2B5EF4-FFF2-40B4-BE49-F238E27FC236}">
                <a16:creationId xmlns:a16="http://schemas.microsoft.com/office/drawing/2014/main" id="{4A63C7A0-AF0D-4E0A-A701-183658327B37}"/>
              </a:ext>
            </a:extLst>
          </p:cNvPr>
          <p:cNvSpPr txBox="1"/>
          <p:nvPr/>
        </p:nvSpPr>
        <p:spPr>
          <a:xfrm>
            <a:off x="117020" y="4271526"/>
            <a:ext cx="4598205" cy="461665"/>
          </a:xfrm>
          <a:prstGeom prst="rect">
            <a:avLst/>
          </a:prstGeom>
          <a:solidFill>
            <a:schemeClr val="bg1"/>
          </a:solidFill>
        </p:spPr>
        <p:txBody>
          <a:bodyPr wrap="square" rtlCol="0">
            <a:spAutoFit/>
          </a:bodyPr>
          <a:lstStyle/>
          <a:p>
            <a:r>
              <a:rPr lang="en-US" altLang="en-US" sz="2400" b="1" dirty="0">
                <a:solidFill>
                  <a:schemeClr val="tx1"/>
                </a:solidFill>
                <a:latin typeface="Roboto" panose="02000000000000000000" pitchFamily="2" charset="0"/>
                <a:ea typeface="Roboto" panose="02000000000000000000" pitchFamily="2" charset="0"/>
              </a:rPr>
              <a:t>4. EDC Funding Agreement (FA)</a:t>
            </a:r>
          </a:p>
        </p:txBody>
      </p:sp>
      <p:sp>
        <p:nvSpPr>
          <p:cNvPr id="9" name="TextBox 8">
            <a:extLst>
              <a:ext uri="{FF2B5EF4-FFF2-40B4-BE49-F238E27FC236}">
                <a16:creationId xmlns:a16="http://schemas.microsoft.com/office/drawing/2014/main" id="{2F23E853-BD70-4FB3-9E41-95CFF957BC2D}"/>
              </a:ext>
              <a:ext uri="{C183D7F6-B498-43B3-948B-1728B52AA6E4}">
                <adec:decorative xmlns:adec="http://schemas.microsoft.com/office/drawing/2017/decorative" val="0"/>
              </a:ext>
            </a:extLst>
          </p:cNvPr>
          <p:cNvSpPr txBox="1"/>
          <p:nvPr/>
        </p:nvSpPr>
        <p:spPr>
          <a:xfrm>
            <a:off x="117020" y="5084700"/>
            <a:ext cx="8709882" cy="830997"/>
          </a:xfrm>
          <a:prstGeom prst="rect">
            <a:avLst/>
          </a:prstGeom>
          <a:solidFill>
            <a:schemeClr val="bg1"/>
          </a:solidFill>
        </p:spPr>
        <p:txBody>
          <a:bodyPr wrap="square" rtlCol="0">
            <a:spAutoFit/>
          </a:bodyPr>
          <a:lstStyle/>
          <a:p>
            <a:pPr lvl="0" eaLnBrk="1" hangingPunct="1">
              <a:spcBef>
                <a:spcPct val="0"/>
              </a:spcBef>
              <a:buNone/>
            </a:pPr>
            <a:r>
              <a:rPr lang="en-US" altLang="en-US" sz="2400" b="1" dirty="0">
                <a:solidFill>
                  <a:srgbClr val="FF0000"/>
                </a:solidFill>
                <a:latin typeface="Roboto" panose="02000000000000000000" pitchFamily="2" charset="0"/>
                <a:ea typeface="Roboto" panose="02000000000000000000" pitchFamily="2" charset="0"/>
              </a:rPr>
              <a:t>Based on a project’s needs, and organization’s capacity, DCLA identifies an (the) appropriate managing Agency.</a:t>
            </a:r>
          </a:p>
        </p:txBody>
      </p:sp>
      <p:sp>
        <p:nvSpPr>
          <p:cNvPr id="7" name="Google Shape;136;p2" descr="Background image of the Morgan NcKim Library rooftop project">
            <a:extLst>
              <a:ext uri="{FF2B5EF4-FFF2-40B4-BE49-F238E27FC236}">
                <a16:creationId xmlns:a16="http://schemas.microsoft.com/office/drawing/2014/main" id="{EF7691AB-FF6E-4452-A539-2BAA21750AD7}"/>
              </a:ext>
              <a:ext uri="{C183D7F6-B498-43B3-948B-1728B52AA6E4}">
                <adec:decorative xmlns:adec="http://schemas.microsoft.com/office/drawing/2017/decorative" val="0"/>
              </a:ext>
            </a:extLst>
          </p:cNvPr>
          <p:cNvSpPr/>
          <p:nvPr/>
        </p:nvSpPr>
        <p:spPr>
          <a:xfrm>
            <a:off x="9381506" y="6295722"/>
            <a:ext cx="2318242" cy="307777"/>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rmAutofit/>
          </a:bodyPr>
          <a:lstStyle/>
          <a:p>
            <a:r>
              <a:rPr lang="en-US" sz="1100" dirty="0">
                <a:effectLst/>
                <a:latin typeface="Calibri" panose="020F0502020204030204" pitchFamily="34" charset="0"/>
                <a:ea typeface="Calibri" panose="020F0502020204030204" pitchFamily="34" charset="0"/>
              </a:rPr>
              <a:t>Morgan McKim Library Roof project</a:t>
            </a:r>
            <a:endParaRPr lang="en-US" sz="1100" dirty="0">
              <a:highlight>
                <a:srgbClr val="FFFF00"/>
              </a:highligh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7849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BE72-90FA-48B4-BAC3-03EEA949CA09}"/>
              </a:ext>
            </a:extLst>
          </p:cNvPr>
          <p:cNvSpPr>
            <a:spLocks noGrp="1"/>
          </p:cNvSpPr>
          <p:nvPr>
            <p:ph type="title"/>
          </p:nvPr>
        </p:nvSpPr>
        <p:spPr/>
        <p:txBody>
          <a:bodyPr/>
          <a:lstStyle/>
          <a:p>
            <a:r>
              <a:rPr lang="en-US" dirty="0"/>
              <a:t>INITIATING THE PROJECT</a:t>
            </a:r>
          </a:p>
        </p:txBody>
      </p:sp>
      <p:sp>
        <p:nvSpPr>
          <p:cNvPr id="3" name="Text Placeholder 2">
            <a:extLst>
              <a:ext uri="{FF2B5EF4-FFF2-40B4-BE49-F238E27FC236}">
                <a16:creationId xmlns:a16="http://schemas.microsoft.com/office/drawing/2014/main" id="{BFDFBCAE-05F2-4D56-BEE9-BE3E088811C7}"/>
              </a:ext>
            </a:extLst>
          </p:cNvPr>
          <p:cNvSpPr>
            <a:spLocks noGrp="1"/>
          </p:cNvSpPr>
          <p:nvPr>
            <p:ph type="body" idx="1"/>
          </p:nvPr>
        </p:nvSpPr>
        <p:spPr>
          <a:xfrm>
            <a:off x="304800" y="1134140"/>
            <a:ext cx="3505200" cy="762000"/>
          </a:xfrm>
          <a:solidFill>
            <a:schemeClr val="bg1"/>
          </a:solidFill>
        </p:spPr>
        <p:txBody>
          <a:bodyPr>
            <a:normAutofit/>
          </a:bodyPr>
          <a:lstStyle/>
          <a:p>
            <a:pPr algn="ctr"/>
            <a:r>
              <a:rPr lang="en-US" sz="2400" dirty="0"/>
              <a:t>Step 1</a:t>
            </a:r>
          </a:p>
        </p:txBody>
      </p:sp>
      <p:sp>
        <p:nvSpPr>
          <p:cNvPr id="4" name="Text Placeholder 3">
            <a:extLst>
              <a:ext uri="{FF2B5EF4-FFF2-40B4-BE49-F238E27FC236}">
                <a16:creationId xmlns:a16="http://schemas.microsoft.com/office/drawing/2014/main" id="{9338ADB5-9BB2-48B6-AB05-47D77636C532}"/>
              </a:ext>
            </a:extLst>
          </p:cNvPr>
          <p:cNvSpPr>
            <a:spLocks noGrp="1"/>
          </p:cNvSpPr>
          <p:nvPr>
            <p:ph type="body" idx="2"/>
          </p:nvPr>
        </p:nvSpPr>
        <p:spPr>
          <a:xfrm>
            <a:off x="304800" y="2044995"/>
            <a:ext cx="3505200" cy="4419600"/>
          </a:xfrm>
          <a:ln>
            <a:noFill/>
          </a:ln>
          <a:effectLst/>
        </p:spPr>
        <p:txBody>
          <a:bodyPr lIns="0"/>
          <a:lstStyle/>
          <a:p>
            <a:pPr marL="285750" indent="-285750" algn="ctr"/>
            <a:r>
              <a:rPr lang="en-US" altLang="en-US" b="1" dirty="0">
                <a:solidFill>
                  <a:schemeClr val="tx1"/>
                </a:solidFill>
              </a:rPr>
              <a:t>DCLA, a representative from the proposed managing  agency, and cultural organization establishes:</a:t>
            </a:r>
          </a:p>
          <a:p>
            <a:pPr marL="285750" indent="-285750" algn="ctr"/>
            <a:endParaRPr lang="en-US" altLang="en-US" b="1" dirty="0">
              <a:solidFill>
                <a:schemeClr val="tx1"/>
              </a:solidFill>
            </a:endParaRPr>
          </a:p>
          <a:p>
            <a:pPr marL="509588" indent="-285750">
              <a:buFont typeface="Arial" panose="020B0604020202020204" pitchFamily="34" charset="0"/>
              <a:buChar char="•"/>
            </a:pPr>
            <a:r>
              <a:rPr lang="en-US" dirty="0">
                <a:solidFill>
                  <a:schemeClr val="tx1"/>
                </a:solidFill>
              </a:rPr>
              <a:t>Public purpose</a:t>
            </a:r>
          </a:p>
          <a:p>
            <a:pPr marL="509588" indent="-285750">
              <a:buFont typeface="Arial" panose="020B0604020202020204" pitchFamily="34" charset="0"/>
              <a:buChar char="•"/>
            </a:pPr>
            <a:r>
              <a:rPr lang="en-US" dirty="0">
                <a:solidFill>
                  <a:schemeClr val="tx1"/>
                </a:solidFill>
              </a:rPr>
              <a:t>Capital eligibility </a:t>
            </a:r>
          </a:p>
          <a:p>
            <a:pPr marL="509588" indent="-285750">
              <a:buFont typeface="Arial" panose="020B0604020202020204" pitchFamily="34" charset="0"/>
              <a:buChar char="•"/>
            </a:pPr>
            <a:r>
              <a:rPr lang="en-US" dirty="0">
                <a:solidFill>
                  <a:schemeClr val="tx1"/>
                </a:solidFill>
              </a:rPr>
              <a:t>Project complexity</a:t>
            </a:r>
          </a:p>
          <a:p>
            <a:pPr marL="509588" indent="-285750">
              <a:buFont typeface="Arial" panose="020B0604020202020204" pitchFamily="34" charset="0"/>
              <a:buChar char="•"/>
            </a:pPr>
            <a:r>
              <a:rPr lang="en-US" dirty="0">
                <a:solidFill>
                  <a:schemeClr val="tx1"/>
                </a:solidFill>
              </a:rPr>
              <a:t>Organization capacity</a:t>
            </a:r>
          </a:p>
          <a:p>
            <a:pPr marL="509588" indent="-285750">
              <a:buFont typeface="Arial" panose="020B0604020202020204" pitchFamily="34" charset="0"/>
              <a:buChar char="•"/>
            </a:pPr>
            <a:r>
              <a:rPr lang="en-US" dirty="0">
                <a:solidFill>
                  <a:schemeClr val="tx1"/>
                </a:solidFill>
              </a:rPr>
              <a:t>City requirements</a:t>
            </a:r>
          </a:p>
          <a:p>
            <a:pPr marL="509588" indent="-285750">
              <a:buFont typeface="Arial" panose="020B0604020202020204" pitchFamily="34" charset="0"/>
              <a:buChar char="•"/>
            </a:pPr>
            <a:r>
              <a:rPr lang="en-US" dirty="0">
                <a:solidFill>
                  <a:schemeClr val="tx1"/>
                </a:solidFill>
              </a:rPr>
              <a:t>Project budget</a:t>
            </a:r>
            <a:endParaRPr lang="en-US" dirty="0"/>
          </a:p>
          <a:p>
            <a:pPr marL="285750" indent="-285750"/>
            <a:endParaRPr lang="en-US" dirty="0"/>
          </a:p>
        </p:txBody>
      </p:sp>
      <p:sp>
        <p:nvSpPr>
          <p:cNvPr id="5" name="Text Placeholder 4">
            <a:extLst>
              <a:ext uri="{FF2B5EF4-FFF2-40B4-BE49-F238E27FC236}">
                <a16:creationId xmlns:a16="http://schemas.microsoft.com/office/drawing/2014/main" id="{C4CDF4C1-D159-4F43-AD9C-F1A5EBEADB3A}"/>
              </a:ext>
            </a:extLst>
          </p:cNvPr>
          <p:cNvSpPr>
            <a:spLocks noGrp="1"/>
          </p:cNvSpPr>
          <p:nvPr>
            <p:ph type="body" idx="3"/>
          </p:nvPr>
        </p:nvSpPr>
        <p:spPr>
          <a:xfrm>
            <a:off x="4419600" y="1134140"/>
            <a:ext cx="3505200" cy="762000"/>
          </a:xfrm>
          <a:solidFill>
            <a:schemeClr val="bg1"/>
          </a:solidFill>
        </p:spPr>
        <p:txBody>
          <a:bodyPr>
            <a:normAutofit/>
          </a:bodyPr>
          <a:lstStyle/>
          <a:p>
            <a:pPr algn="ctr"/>
            <a:r>
              <a:rPr lang="en-US" sz="2400" dirty="0"/>
              <a:t>Step 2</a:t>
            </a:r>
          </a:p>
        </p:txBody>
      </p:sp>
      <p:sp>
        <p:nvSpPr>
          <p:cNvPr id="6" name="Text Placeholder 5">
            <a:extLst>
              <a:ext uri="{FF2B5EF4-FFF2-40B4-BE49-F238E27FC236}">
                <a16:creationId xmlns:a16="http://schemas.microsoft.com/office/drawing/2014/main" id="{88BD61CA-3674-4E51-8E0D-E4C75C1912B7}"/>
              </a:ext>
            </a:extLst>
          </p:cNvPr>
          <p:cNvSpPr>
            <a:spLocks noGrp="1"/>
          </p:cNvSpPr>
          <p:nvPr>
            <p:ph type="body" idx="4"/>
          </p:nvPr>
        </p:nvSpPr>
        <p:spPr>
          <a:xfrm>
            <a:off x="4419600" y="2044995"/>
            <a:ext cx="3505200" cy="4419600"/>
          </a:xfrm>
          <a:ln>
            <a:noFill/>
          </a:ln>
          <a:effectLst/>
        </p:spPr>
        <p:txBody>
          <a:bodyPr/>
          <a:lstStyle/>
          <a:p>
            <a:pPr marL="233363" algn="ctr"/>
            <a:r>
              <a:rPr lang="en-US" altLang="en-US" b="1" dirty="0">
                <a:solidFill>
                  <a:schemeClr val="tx1"/>
                </a:solidFill>
              </a:rPr>
              <a:t>DCLA and the </a:t>
            </a:r>
          </a:p>
          <a:p>
            <a:pPr marL="233363" algn="ctr"/>
            <a:r>
              <a:rPr lang="en-US" altLang="en-US" b="1" dirty="0">
                <a:solidFill>
                  <a:schemeClr val="tx1"/>
                </a:solidFill>
              </a:rPr>
              <a:t>cultural organization </a:t>
            </a:r>
          </a:p>
          <a:p>
            <a:pPr marL="233363" algn="ctr"/>
            <a:r>
              <a:rPr lang="en-US" altLang="en-US" b="1" dirty="0">
                <a:solidFill>
                  <a:schemeClr val="tx1"/>
                </a:solidFill>
              </a:rPr>
              <a:t>finalize the Program:</a:t>
            </a:r>
          </a:p>
          <a:p>
            <a:pPr marL="233363" algn="ctr"/>
            <a:endParaRPr lang="en-US" altLang="en-US" b="1" dirty="0">
              <a:solidFill>
                <a:schemeClr val="tx1"/>
              </a:solidFill>
            </a:endParaRPr>
          </a:p>
          <a:p>
            <a:pPr marL="233363" algn="ctr"/>
            <a:r>
              <a:rPr lang="en-US" u="sng" dirty="0">
                <a:solidFill>
                  <a:schemeClr val="tx1"/>
                </a:solidFill>
              </a:rPr>
              <a:t>The Program</a:t>
            </a:r>
            <a:r>
              <a:rPr lang="en-US" dirty="0">
                <a:solidFill>
                  <a:schemeClr val="tx1"/>
                </a:solidFill>
              </a:rPr>
              <a:t>:</a:t>
            </a:r>
          </a:p>
          <a:p>
            <a:pPr marL="233363" algn="ctr"/>
            <a:r>
              <a:rPr lang="en-US" dirty="0">
                <a:solidFill>
                  <a:schemeClr val="tx1"/>
                </a:solidFill>
              </a:rPr>
              <a:t>DCLA template prepared by the organization that </a:t>
            </a:r>
          </a:p>
          <a:p>
            <a:pPr marL="233363" algn="ctr"/>
            <a:r>
              <a:rPr lang="en-US" dirty="0">
                <a:solidFill>
                  <a:schemeClr val="tx1"/>
                </a:solidFill>
              </a:rPr>
              <a:t>describes the scope of the project, overall development plan and a project funding</a:t>
            </a:r>
            <a:endParaRPr lang="en-US" dirty="0"/>
          </a:p>
          <a:p>
            <a:pPr marL="233363"/>
            <a:endParaRPr lang="en-US" dirty="0"/>
          </a:p>
        </p:txBody>
      </p:sp>
      <p:sp>
        <p:nvSpPr>
          <p:cNvPr id="7" name="Text Placeholder 6">
            <a:extLst>
              <a:ext uri="{FF2B5EF4-FFF2-40B4-BE49-F238E27FC236}">
                <a16:creationId xmlns:a16="http://schemas.microsoft.com/office/drawing/2014/main" id="{4A0B4717-DDAD-4083-906E-D3E47AFDBFC6}"/>
              </a:ext>
            </a:extLst>
          </p:cNvPr>
          <p:cNvSpPr>
            <a:spLocks noGrp="1"/>
          </p:cNvSpPr>
          <p:nvPr>
            <p:ph type="body" idx="5"/>
          </p:nvPr>
        </p:nvSpPr>
        <p:spPr>
          <a:xfrm>
            <a:off x="8363909" y="1134140"/>
            <a:ext cx="3505200" cy="762000"/>
          </a:xfrm>
          <a:solidFill>
            <a:schemeClr val="bg1"/>
          </a:solidFill>
        </p:spPr>
        <p:txBody>
          <a:bodyPr>
            <a:normAutofit/>
          </a:bodyPr>
          <a:lstStyle/>
          <a:p>
            <a:pPr algn="ctr"/>
            <a:r>
              <a:rPr lang="en-US" sz="2400" dirty="0"/>
              <a:t>Step 3</a:t>
            </a:r>
          </a:p>
        </p:txBody>
      </p:sp>
      <p:sp>
        <p:nvSpPr>
          <p:cNvPr id="8" name="Text Placeholder 7">
            <a:extLst>
              <a:ext uri="{FF2B5EF4-FFF2-40B4-BE49-F238E27FC236}">
                <a16:creationId xmlns:a16="http://schemas.microsoft.com/office/drawing/2014/main" id="{CA486FBA-3049-485B-92C2-5D301BDC15D7}"/>
              </a:ext>
            </a:extLst>
          </p:cNvPr>
          <p:cNvSpPr>
            <a:spLocks noGrp="1"/>
          </p:cNvSpPr>
          <p:nvPr>
            <p:ph type="body" idx="6"/>
          </p:nvPr>
        </p:nvSpPr>
        <p:spPr>
          <a:xfrm>
            <a:off x="8363909" y="2044995"/>
            <a:ext cx="3505200" cy="2441945"/>
          </a:xfrm>
          <a:ln>
            <a:noFill/>
          </a:ln>
          <a:effectLst/>
        </p:spPr>
        <p:txBody>
          <a:bodyPr/>
          <a:lstStyle/>
          <a:p>
            <a:pPr lvl="0" algn="ctr"/>
            <a:r>
              <a:rPr lang="en-US" altLang="en-US" b="1" dirty="0">
                <a:solidFill>
                  <a:srgbClr val="000000"/>
                </a:solidFill>
              </a:rPr>
              <a:t>DCLA initiates the project by sending the </a:t>
            </a:r>
          </a:p>
          <a:p>
            <a:pPr lvl="0" algn="ctr"/>
            <a:r>
              <a:rPr lang="en-US" altLang="en-US" b="1" dirty="0">
                <a:solidFill>
                  <a:srgbClr val="000000"/>
                </a:solidFill>
              </a:rPr>
              <a:t>Program and supporting documents to the appropriate </a:t>
            </a:r>
          </a:p>
          <a:p>
            <a:pPr lvl="0" algn="ctr"/>
            <a:r>
              <a:rPr lang="en-US" altLang="en-US" b="1" dirty="0">
                <a:solidFill>
                  <a:srgbClr val="000000"/>
                </a:solidFill>
              </a:rPr>
              <a:t>managing agency:</a:t>
            </a:r>
            <a:endParaRPr lang="en-US" b="1" dirty="0">
              <a:solidFill>
                <a:schemeClr val="tx1"/>
              </a:solidFill>
            </a:endParaRPr>
          </a:p>
          <a:p>
            <a:endParaRPr lang="en-US" dirty="0"/>
          </a:p>
        </p:txBody>
      </p:sp>
      <p:sp>
        <p:nvSpPr>
          <p:cNvPr id="9" name="AutoShape 26" descr="DDC">
            <a:extLst>
              <a:ext uri="{FF2B5EF4-FFF2-40B4-BE49-F238E27FC236}">
                <a16:creationId xmlns:a16="http://schemas.microsoft.com/office/drawing/2014/main" id="{7E41ABFB-D347-4AF0-8EAD-E15530765CF5}"/>
              </a:ext>
            </a:extLst>
          </p:cNvPr>
          <p:cNvSpPr>
            <a:spLocks noChangeAspect="1" noChangeArrowheads="1"/>
          </p:cNvSpPr>
          <p:nvPr/>
        </p:nvSpPr>
        <p:spPr bwMode="auto">
          <a:xfrm>
            <a:off x="8763151" y="4698220"/>
            <a:ext cx="1289365" cy="788180"/>
          </a:xfrm>
          <a:prstGeom prst="bracketPair">
            <a:avLst>
              <a:gd name="adj" fmla="val 0"/>
            </a:avLst>
          </a:prstGeom>
          <a:solidFill>
            <a:schemeClr val="bg1"/>
          </a:solidFill>
          <a:ln w="25400">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a:latin typeface="Roboto" panose="02000000000000000000" pitchFamily="2" charset="0"/>
                <a:ea typeface="Roboto" panose="02000000000000000000" pitchFamily="2" charset="0"/>
              </a:rPr>
              <a:t>DDC</a:t>
            </a:r>
          </a:p>
        </p:txBody>
      </p:sp>
      <p:sp>
        <p:nvSpPr>
          <p:cNvPr id="10" name="AutoShape 26" descr="EDC">
            <a:extLst>
              <a:ext uri="{FF2B5EF4-FFF2-40B4-BE49-F238E27FC236}">
                <a16:creationId xmlns:a16="http://schemas.microsoft.com/office/drawing/2014/main" id="{64E71CCD-3E1B-4019-A9DE-EBB91280CE5F}"/>
              </a:ext>
            </a:extLst>
          </p:cNvPr>
          <p:cNvSpPr>
            <a:spLocks noChangeAspect="1" noChangeArrowheads="1"/>
          </p:cNvSpPr>
          <p:nvPr/>
        </p:nvSpPr>
        <p:spPr bwMode="auto">
          <a:xfrm>
            <a:off x="10212380" y="4687540"/>
            <a:ext cx="1289363" cy="788179"/>
          </a:xfrm>
          <a:prstGeom prst="bracketPair">
            <a:avLst>
              <a:gd name="adj" fmla="val 0"/>
            </a:avLst>
          </a:prstGeom>
          <a:solidFill>
            <a:schemeClr val="bg1"/>
          </a:solidFill>
          <a:ln w="15875">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a:latin typeface="Roboto" panose="02000000000000000000" pitchFamily="2" charset="0"/>
                <a:ea typeface="Roboto" panose="02000000000000000000" pitchFamily="2" charset="0"/>
              </a:rPr>
              <a:t>EDC</a:t>
            </a:r>
          </a:p>
        </p:txBody>
      </p:sp>
    </p:spTree>
    <p:extLst>
      <p:ext uri="{BB962C8B-B14F-4D97-AF65-F5344CB8AC3E}">
        <p14:creationId xmlns:p14="http://schemas.microsoft.com/office/powerpoint/2010/main" val="385827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AD497E-E21B-4B4D-9D85-340306E9EBD4}"/>
              </a:ext>
            </a:extLst>
          </p:cNvPr>
          <p:cNvSpPr>
            <a:spLocks noGrp="1"/>
          </p:cNvSpPr>
          <p:nvPr>
            <p:ph type="title"/>
          </p:nvPr>
        </p:nvSpPr>
        <p:spPr>
          <a:xfrm>
            <a:off x="0" y="-14514"/>
            <a:ext cx="12192000" cy="769257"/>
          </a:xfrm>
        </p:spPr>
        <p:txBody>
          <a:bodyPr/>
          <a:lstStyle/>
          <a:p>
            <a:r>
              <a:rPr lang="en-US" dirty="0"/>
              <a:t>DDC MANAGED: CRITERIA </a:t>
            </a:r>
            <a:r>
              <a:rPr lang="en-US" dirty="0">
                <a:solidFill>
                  <a:schemeClr val="bg1"/>
                </a:solidFill>
              </a:rPr>
              <a:t>1</a:t>
            </a:r>
          </a:p>
        </p:txBody>
      </p:sp>
      <p:sp>
        <p:nvSpPr>
          <p:cNvPr id="2" name="Text Placeholder 1">
            <a:extLst>
              <a:ext uri="{FF2B5EF4-FFF2-40B4-BE49-F238E27FC236}">
                <a16:creationId xmlns:a16="http://schemas.microsoft.com/office/drawing/2014/main" id="{F9A8F069-6810-47BD-98EE-627D6F3AAF22}"/>
              </a:ext>
            </a:extLst>
          </p:cNvPr>
          <p:cNvSpPr>
            <a:spLocks noGrp="1"/>
          </p:cNvSpPr>
          <p:nvPr>
            <p:ph type="body" idx="1"/>
          </p:nvPr>
        </p:nvSpPr>
        <p:spPr>
          <a:xfrm>
            <a:off x="326065" y="948804"/>
            <a:ext cx="11561134" cy="1900708"/>
          </a:xfr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fontScale="70000" lnSpcReduction="20000"/>
          </a:bodyPr>
          <a:lstStyle/>
          <a:p>
            <a:pPr marL="342900" indent="-171450">
              <a:lnSpc>
                <a:spcPct val="120000"/>
              </a:lnSpc>
              <a:buFont typeface="Arial" panose="020B0604020202020204" pitchFamily="34" charset="0"/>
              <a:buChar char="•"/>
            </a:pPr>
            <a:r>
              <a:rPr lang="en-US" altLang="en-US" sz="2000" dirty="0">
                <a:cs typeface="Arial" panose="020B0604020202020204" pitchFamily="34" charset="0"/>
              </a:rPr>
              <a:t>Generally, smaller </a:t>
            </a:r>
            <a:r>
              <a:rPr lang="en-US" altLang="en-US" sz="2000" b="1" dirty="0">
                <a:cs typeface="Arial" panose="020B0604020202020204" pitchFamily="34" charset="0"/>
              </a:rPr>
              <a:t>cultural organizations that do not have the financial and operational resources </a:t>
            </a:r>
            <a:r>
              <a:rPr lang="en-US" altLang="en-US" sz="2000" dirty="0">
                <a:cs typeface="Arial" panose="020B0604020202020204" pitchFamily="34" charset="0"/>
              </a:rPr>
              <a:t>and in-house experience to fund and manage capital projects in compliance with all City regulations benefit from DDC’s project management and design resources </a:t>
            </a:r>
          </a:p>
          <a:p>
            <a:pPr marL="342900" indent="-171450">
              <a:lnSpc>
                <a:spcPct val="120000"/>
              </a:lnSpc>
              <a:buFont typeface="Arial" panose="020B0604020202020204" pitchFamily="34" charset="0"/>
              <a:buChar char="•"/>
            </a:pPr>
            <a:endParaRPr lang="en-US" altLang="en-US" sz="900" dirty="0">
              <a:cs typeface="Arial" panose="020B0604020202020204" pitchFamily="34" charset="0"/>
            </a:endParaRPr>
          </a:p>
          <a:p>
            <a:pPr marL="342900" indent="-171450">
              <a:lnSpc>
                <a:spcPct val="120000"/>
              </a:lnSpc>
              <a:buFont typeface="Arial" panose="020B0604020202020204" pitchFamily="34" charset="0"/>
              <a:buChar char="•"/>
            </a:pPr>
            <a:r>
              <a:rPr lang="en-US" altLang="en-US" sz="2000" dirty="0">
                <a:cs typeface="Arial" panose="020B0604020202020204" pitchFamily="34" charset="0"/>
              </a:rPr>
              <a:t>Ideal for </a:t>
            </a:r>
            <a:r>
              <a:rPr lang="en-US" altLang="en-US" sz="2000" b="1" dirty="0">
                <a:cs typeface="Arial" panose="020B0604020202020204" pitchFamily="34" charset="0"/>
              </a:rPr>
              <a:t>projects with limited private funding, </a:t>
            </a:r>
            <a:r>
              <a:rPr lang="en-US" altLang="en-US" sz="2000" dirty="0">
                <a:cs typeface="Arial" panose="020B0604020202020204" pitchFamily="34" charset="0"/>
              </a:rPr>
              <a:t>where City funds must pay for design, or where city funds may be spread over multiple fiscal years</a:t>
            </a:r>
          </a:p>
          <a:p>
            <a:pPr marL="342900" indent="-171450">
              <a:lnSpc>
                <a:spcPct val="120000"/>
              </a:lnSpc>
              <a:buFont typeface="Arial" panose="020B0604020202020204" pitchFamily="34" charset="0"/>
              <a:buChar char="•"/>
            </a:pPr>
            <a:endParaRPr lang="en-US" altLang="en-US" sz="900" dirty="0">
              <a:cs typeface="Arial" panose="020B0604020202020204" pitchFamily="34" charset="0"/>
            </a:endParaRPr>
          </a:p>
          <a:p>
            <a:pPr marL="342900" indent="-171450">
              <a:lnSpc>
                <a:spcPct val="120000"/>
              </a:lnSpc>
              <a:buFont typeface="Arial" panose="020B0604020202020204" pitchFamily="34" charset="0"/>
              <a:buChar char="•"/>
            </a:pPr>
            <a:r>
              <a:rPr lang="en-US" altLang="en-US" sz="2000" b="1" dirty="0">
                <a:cs typeface="Arial" panose="020B0604020202020204" pitchFamily="34" charset="0"/>
              </a:rPr>
              <a:t>Design and construction phases </a:t>
            </a:r>
            <a:r>
              <a:rPr lang="en-US" altLang="en-US" sz="2000" dirty="0">
                <a:cs typeface="Arial" panose="020B0604020202020204" pitchFamily="34" charset="0"/>
              </a:rPr>
              <a:t>are managed (DDC does </a:t>
            </a:r>
            <a:r>
              <a:rPr lang="en-US" altLang="en-US" sz="2000" u="sng" dirty="0">
                <a:cs typeface="Arial" panose="020B0604020202020204" pitchFamily="34" charset="0"/>
              </a:rPr>
              <a:t>not</a:t>
            </a:r>
            <a:r>
              <a:rPr lang="en-US" altLang="en-US" sz="2000" dirty="0">
                <a:cs typeface="Arial" panose="020B0604020202020204" pitchFamily="34" charset="0"/>
              </a:rPr>
              <a:t> manage design only)</a:t>
            </a:r>
            <a:endParaRPr lang="en-US" altLang="en-US" sz="2000" dirty="0">
              <a:latin typeface="Roboto" panose="02000000000000000000" pitchFamily="2" charset="0"/>
              <a:cs typeface="Arial" panose="020B0604020202020204" pitchFamily="34" charset="0"/>
            </a:endParaRPr>
          </a:p>
        </p:txBody>
      </p:sp>
      <p:pic>
        <p:nvPicPr>
          <p:cNvPr id="6" name="Google Shape;133;p2" descr="Rendering of the Snug Harbor Music Hall dressing rooms">
            <a:extLst>
              <a:ext uri="{FF2B5EF4-FFF2-40B4-BE49-F238E27FC236}">
                <a16:creationId xmlns:a16="http://schemas.microsoft.com/office/drawing/2014/main" id="{8834B077-D05D-4301-A8BA-068A9A188432}"/>
              </a:ext>
              <a:ext uri="{C183D7F6-B498-43B3-948B-1728B52AA6E4}">
                <adec:decorative xmlns:adec="http://schemas.microsoft.com/office/drawing/2017/decorative" val="0"/>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p:blipFill>
        <p:spPr>
          <a:xfrm>
            <a:off x="361664" y="3176050"/>
            <a:ext cx="4857715" cy="3211032"/>
          </a:xfrm>
          <a:prstGeom prst="roundRect">
            <a:avLst>
              <a:gd name="adj" fmla="val 0"/>
            </a:avLst>
          </a:prstGeom>
          <a:solidFill>
            <a:schemeClr val="lt1"/>
          </a:solidFill>
          <a:ln w="9525" cap="flat" cmpd="sng">
            <a:noFill/>
            <a:prstDash val="solid"/>
            <a:round/>
            <a:headEnd type="none" w="sm" len="sm"/>
            <a:tailEnd type="none" w="sm" len="sm"/>
          </a:ln>
          <a:effectLst/>
        </p:spPr>
      </p:pic>
      <p:pic>
        <p:nvPicPr>
          <p:cNvPr id="8" name="Google Shape;133;p2" descr="Photo of construction of the Snug Harbor Music Hall dressing rooms">
            <a:extLst>
              <a:ext uri="{FF2B5EF4-FFF2-40B4-BE49-F238E27FC236}">
                <a16:creationId xmlns:a16="http://schemas.microsoft.com/office/drawing/2014/main" id="{8834B077-D05D-4301-A8BA-068A9A188432}"/>
              </a:ext>
              <a:ext uri="{C183D7F6-B498-43B3-948B-1728B52AA6E4}">
                <adec:decorative xmlns:adec="http://schemas.microsoft.com/office/drawing/2017/decorative" val="0"/>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5297730" y="3176065"/>
            <a:ext cx="6623894" cy="3216268"/>
          </a:xfrm>
          <a:prstGeom prst="roundRect">
            <a:avLst>
              <a:gd name="adj" fmla="val 0"/>
            </a:avLst>
          </a:prstGeom>
          <a:solidFill>
            <a:schemeClr val="lt1"/>
          </a:solidFill>
          <a:ln w="9525" cap="flat" cmpd="sng">
            <a:noFill/>
            <a:prstDash val="solid"/>
            <a:round/>
            <a:headEnd type="none" w="sm" len="sm"/>
            <a:tailEnd type="none" w="sm" len="sm"/>
          </a:ln>
          <a:effectLst/>
        </p:spPr>
      </p:pic>
      <p:sp>
        <p:nvSpPr>
          <p:cNvPr id="7" name="Google Shape;136;p2">
            <a:extLst>
              <a:ext uri="{FF2B5EF4-FFF2-40B4-BE49-F238E27FC236}">
                <a16:creationId xmlns:a16="http://schemas.microsoft.com/office/drawing/2014/main" id="{8FCF4BE8-1DA4-4E4D-B264-3856AB1783FB}"/>
              </a:ext>
              <a:ext uri="{C183D7F6-B498-43B3-948B-1728B52AA6E4}">
                <adec:decorative xmlns:adec="http://schemas.microsoft.com/office/drawing/2017/decorative" val="1"/>
              </a:ext>
            </a:extLst>
          </p:cNvPr>
          <p:cNvSpPr/>
          <p:nvPr/>
        </p:nvSpPr>
        <p:spPr>
          <a:xfrm>
            <a:off x="5700713" y="6333459"/>
            <a:ext cx="6138509" cy="355207"/>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b" anchorCtr="0">
            <a:normAutofit/>
          </a:bodyPr>
          <a:lstStyle/>
          <a:p>
            <a:pPr marL="236536" marR="0" lvl="1" indent="0" algn="l" rtl="0">
              <a:lnSpc>
                <a:spcPct val="80000"/>
              </a:lnSpc>
              <a:spcBef>
                <a:spcPts val="0"/>
              </a:spcBef>
              <a:spcAft>
                <a:spcPts val="0"/>
              </a:spcAft>
              <a:buClr>
                <a:schemeClr val="dk1"/>
              </a:buClr>
              <a:buSzPts val="1200"/>
              <a:buFont typeface="Arial"/>
              <a:buNone/>
            </a:pPr>
            <a:r>
              <a:rPr lang="en-US" sz="1200" dirty="0">
                <a:solidFill>
                  <a:schemeClr val="dk1"/>
                </a:solidFill>
                <a:latin typeface="Roboto"/>
                <a:ea typeface="Roboto"/>
                <a:sym typeface="Roboto"/>
              </a:rPr>
              <a:t>Rendering and Construction Progress for Snug Harbor Music Hall Dressing Rooms</a:t>
            </a:r>
            <a:endParaRPr sz="1400" b="0" i="0" u="none" strike="noStrike" cap="none" dirty="0">
              <a:solidFill>
                <a:srgbClr val="000000"/>
              </a:solidFill>
              <a:latin typeface="Roboto" panose="02000000000000000000" pitchFamily="2" charset="0"/>
              <a:ea typeface="Roboto" panose="02000000000000000000" pitchFamily="2" charset="0"/>
              <a:sym typeface="Arial"/>
            </a:endParaRPr>
          </a:p>
        </p:txBody>
      </p:sp>
    </p:spTree>
    <p:extLst>
      <p:ext uri="{BB962C8B-B14F-4D97-AF65-F5344CB8AC3E}">
        <p14:creationId xmlns:p14="http://schemas.microsoft.com/office/powerpoint/2010/main" val="3914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AD497E-E21B-4B4D-9D85-340306E9EBD4}"/>
              </a:ext>
            </a:extLst>
          </p:cNvPr>
          <p:cNvSpPr>
            <a:spLocks noGrp="1"/>
          </p:cNvSpPr>
          <p:nvPr>
            <p:ph type="title"/>
          </p:nvPr>
        </p:nvSpPr>
        <p:spPr>
          <a:xfrm>
            <a:off x="0" y="0"/>
            <a:ext cx="12192000" cy="740229"/>
          </a:xfrm>
        </p:spPr>
        <p:txBody>
          <a:bodyPr/>
          <a:lstStyle/>
          <a:p>
            <a:r>
              <a:rPr lang="en-US" dirty="0"/>
              <a:t>DDC MANAGED: CRITERIA </a:t>
            </a:r>
            <a:r>
              <a:rPr lang="en-US" dirty="0">
                <a:solidFill>
                  <a:schemeClr val="bg1"/>
                </a:solidFill>
              </a:rPr>
              <a:t>2</a:t>
            </a:r>
          </a:p>
        </p:txBody>
      </p:sp>
      <p:pic>
        <p:nvPicPr>
          <p:cNvPr id="6" name="Google Shape;133;p2" descr="Construction photo of Brooklyn Children's Museum auditorium">
            <a:extLst>
              <a:ext uri="{FF2B5EF4-FFF2-40B4-BE49-F238E27FC236}">
                <a16:creationId xmlns:a16="http://schemas.microsoft.com/office/drawing/2014/main" id="{8834B077-D05D-4301-A8BA-068A9A188432}"/>
              </a:ext>
              <a:ext uri="{C183D7F6-B498-43B3-948B-1728B52AA6E4}">
                <adec:decorative xmlns:adec="http://schemas.microsoft.com/office/drawing/2017/decorative" val="0"/>
              </a:ext>
            </a:extLst>
          </p:cNvPr>
          <p:cNvPicPr preferRelativeResize="0">
            <a:picLocks/>
          </p:cNvPicPr>
          <p:nvPr/>
        </p:nvPicPr>
        <p:blipFill rotWithShape="1">
          <a:blip r:embed="rId3">
            <a:extLst>
              <a:ext uri="{28A0092B-C50C-407E-A947-70E740481C1C}">
                <a14:useLocalDpi xmlns:a14="http://schemas.microsoft.com/office/drawing/2010/main"/>
              </a:ext>
            </a:extLst>
          </a:blip>
          <a:srcRect/>
          <a:stretch/>
        </p:blipFill>
        <p:spPr>
          <a:xfrm>
            <a:off x="296333" y="832556"/>
            <a:ext cx="11599333" cy="2596444"/>
          </a:xfrm>
          <a:prstGeom prst="roundRect">
            <a:avLst>
              <a:gd name="adj" fmla="val 0"/>
            </a:avLst>
          </a:prstGeom>
          <a:solidFill>
            <a:schemeClr val="lt1"/>
          </a:solidFill>
          <a:ln w="9525" cap="flat" cmpd="sng">
            <a:noFill/>
            <a:prstDash val="solid"/>
            <a:round/>
            <a:headEnd type="none" w="sm" len="sm"/>
            <a:tailEnd type="none" w="sm" len="sm"/>
          </a:ln>
          <a:effectLst/>
        </p:spPr>
      </p:pic>
      <p:sp>
        <p:nvSpPr>
          <p:cNvPr id="2" name="Text Placeholder 1">
            <a:extLst>
              <a:ext uri="{FF2B5EF4-FFF2-40B4-BE49-F238E27FC236}">
                <a16:creationId xmlns:a16="http://schemas.microsoft.com/office/drawing/2014/main" id="{F9A8F069-6810-47BD-98EE-627D6F3AAF22}"/>
              </a:ext>
            </a:extLst>
          </p:cNvPr>
          <p:cNvSpPr>
            <a:spLocks noGrp="1"/>
          </p:cNvSpPr>
          <p:nvPr>
            <p:ph type="body" idx="1"/>
          </p:nvPr>
        </p:nvSpPr>
        <p:spPr>
          <a:xfrm>
            <a:off x="326066" y="3605945"/>
            <a:ext cx="6716418" cy="2857533"/>
          </a:xfr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lnSpcReduction="10000"/>
          </a:bodyPr>
          <a:lstStyle/>
          <a:p>
            <a:pPr marL="0" indent="4763">
              <a:lnSpc>
                <a:spcPct val="80000"/>
              </a:lnSpc>
            </a:pPr>
            <a:r>
              <a:rPr lang="en-US" altLang="en-US" sz="2000" b="1" dirty="0"/>
              <a:t>DDC administers the project and its funding:</a:t>
            </a:r>
          </a:p>
          <a:p>
            <a:pPr>
              <a:lnSpc>
                <a:spcPct val="80000"/>
              </a:lnSpc>
            </a:pPr>
            <a:endParaRPr lang="en-US" altLang="en-US" sz="1200" b="1" dirty="0"/>
          </a:p>
          <a:p>
            <a:pPr marL="342900" indent="-342900">
              <a:spcBef>
                <a:spcPts val="300"/>
              </a:spcBef>
              <a:buClr>
                <a:schemeClr val="tx1"/>
              </a:buClr>
              <a:buFont typeface="Arial" panose="020B0604020202020204" pitchFamily="34" charset="0"/>
              <a:buChar char="•"/>
            </a:pPr>
            <a:r>
              <a:rPr lang="en-US" altLang="en-US" sz="2000" dirty="0"/>
              <a:t>Procurement of consultants and contractors</a:t>
            </a:r>
            <a:endParaRPr lang="en-US" altLang="en-US" sz="800" dirty="0"/>
          </a:p>
          <a:p>
            <a:pPr marL="342900" indent="-342900">
              <a:spcBef>
                <a:spcPts val="300"/>
              </a:spcBef>
              <a:buClr>
                <a:schemeClr val="tx1"/>
              </a:buClr>
              <a:buFont typeface="Arial" panose="020B0604020202020204" pitchFamily="34" charset="0"/>
              <a:buChar char="•"/>
            </a:pPr>
            <a:r>
              <a:rPr lang="en-US" altLang="en-US" sz="2000" dirty="0"/>
              <a:t>Management of contracts for design and construction</a:t>
            </a:r>
            <a:endParaRPr lang="en-US" altLang="en-US" sz="800" dirty="0"/>
          </a:p>
          <a:p>
            <a:pPr marL="342900" indent="-342900">
              <a:spcBef>
                <a:spcPts val="300"/>
              </a:spcBef>
              <a:buClr>
                <a:schemeClr val="tx1"/>
              </a:buClr>
              <a:buFont typeface="Arial" panose="020B0604020202020204" pitchFamily="34" charset="0"/>
              <a:buChar char="•"/>
            </a:pPr>
            <a:r>
              <a:rPr lang="en-US" altLang="en-US" sz="2000" dirty="0"/>
              <a:t>Review of design</a:t>
            </a:r>
            <a:endParaRPr lang="en-US" altLang="en-US" sz="800" dirty="0"/>
          </a:p>
          <a:p>
            <a:pPr marL="342900" indent="-342900">
              <a:spcBef>
                <a:spcPts val="300"/>
              </a:spcBef>
              <a:buClr>
                <a:schemeClr val="tx1"/>
              </a:buClr>
              <a:buFont typeface="Arial" panose="020B0604020202020204" pitchFamily="34" charset="0"/>
              <a:buChar char="•"/>
            </a:pPr>
            <a:r>
              <a:rPr lang="en-US" altLang="en-US" sz="2000" dirty="0"/>
              <a:t>Regulatory approval review </a:t>
            </a:r>
            <a:endParaRPr lang="en-US" altLang="en-US" sz="800" dirty="0"/>
          </a:p>
          <a:p>
            <a:pPr marL="342900" indent="-342900">
              <a:spcBef>
                <a:spcPts val="300"/>
              </a:spcBef>
              <a:buClr>
                <a:schemeClr val="tx1"/>
              </a:buClr>
              <a:buFont typeface="Arial" panose="020B0604020202020204" pitchFamily="34" charset="0"/>
              <a:buChar char="•"/>
            </a:pPr>
            <a:r>
              <a:rPr lang="en-US" altLang="en-US" sz="2000" dirty="0"/>
              <a:t>Construction progress </a:t>
            </a:r>
            <a:endParaRPr lang="en-US" altLang="en-US" sz="800" dirty="0"/>
          </a:p>
          <a:p>
            <a:pPr marL="342900" indent="-342900">
              <a:spcBef>
                <a:spcPts val="300"/>
              </a:spcBef>
              <a:buClr>
                <a:schemeClr val="tx1"/>
              </a:buClr>
              <a:buFont typeface="Arial" panose="020B0604020202020204" pitchFamily="34" charset="0"/>
              <a:buChar char="•"/>
            </a:pPr>
            <a:r>
              <a:rPr lang="en-US" altLang="en-US" sz="2000" dirty="0"/>
              <a:t>Budget management and oversight</a:t>
            </a:r>
            <a:endParaRPr lang="en-US" altLang="en-US" sz="800" dirty="0"/>
          </a:p>
          <a:p>
            <a:pPr marL="342900" indent="-342900">
              <a:spcBef>
                <a:spcPts val="300"/>
              </a:spcBef>
              <a:buClr>
                <a:schemeClr val="tx1"/>
              </a:buClr>
              <a:buFont typeface="Arial" panose="020B0604020202020204" pitchFamily="34" charset="0"/>
              <a:buChar char="•"/>
            </a:pPr>
            <a:r>
              <a:rPr lang="en-US" altLang="en-US" sz="2000" dirty="0"/>
              <a:t>Compliance and payment administration</a:t>
            </a:r>
            <a:endParaRPr lang="en-US" altLang="en-US" sz="2000" dirty="0">
              <a:latin typeface="Roboto" panose="02000000000000000000" pitchFamily="2" charset="0"/>
              <a:cs typeface="Arial" panose="020B0604020202020204" pitchFamily="34" charset="0"/>
            </a:endParaRPr>
          </a:p>
        </p:txBody>
      </p:sp>
      <p:sp>
        <p:nvSpPr>
          <p:cNvPr id="8" name="Text Placeholder 1">
            <a:extLst>
              <a:ext uri="{FF2B5EF4-FFF2-40B4-BE49-F238E27FC236}">
                <a16:creationId xmlns:a16="http://schemas.microsoft.com/office/drawing/2014/main" id="{99BADC90-4454-4EA7-AE19-CCB79F5C8347}"/>
              </a:ext>
            </a:extLst>
          </p:cNvPr>
          <p:cNvSpPr txBox="1">
            <a:spLocks/>
          </p:cNvSpPr>
          <p:nvPr/>
        </p:nvSpPr>
        <p:spPr>
          <a:xfrm>
            <a:off x="7539789" y="3605945"/>
            <a:ext cx="4326145" cy="2857533"/>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4763" algn="ctr"/>
            <a:r>
              <a:rPr lang="en-US" altLang="en-US" sz="2000" b="1" dirty="0">
                <a:solidFill>
                  <a:schemeClr val="tx1"/>
                </a:solidFill>
              </a:rPr>
              <a:t>Project Team: Cultural organization, DCLA, DDC and consultants</a:t>
            </a:r>
          </a:p>
          <a:p>
            <a:pPr marL="0" indent="4763" algn="ctr"/>
            <a:r>
              <a:rPr lang="en-US" altLang="en-US" sz="2000" dirty="0">
                <a:solidFill>
                  <a:schemeClr val="tx1"/>
                </a:solidFill>
              </a:rPr>
              <a:t>DDC Managed projects use both in-house resources </a:t>
            </a:r>
          </a:p>
          <a:p>
            <a:pPr marL="0" indent="4763" algn="ctr"/>
            <a:r>
              <a:rPr lang="en-US" altLang="en-US" sz="2000" dirty="0">
                <a:solidFill>
                  <a:schemeClr val="tx1"/>
                </a:solidFill>
              </a:rPr>
              <a:t>and private consultants and contractors</a:t>
            </a:r>
            <a:endParaRPr lang="en-US" sz="2000" dirty="0">
              <a:solidFill>
                <a:schemeClr val="tx1"/>
              </a:solidFill>
            </a:endParaRPr>
          </a:p>
        </p:txBody>
      </p:sp>
      <p:sp>
        <p:nvSpPr>
          <p:cNvPr id="7" name="Google Shape;136;p2">
            <a:extLst>
              <a:ext uri="{FF2B5EF4-FFF2-40B4-BE49-F238E27FC236}">
                <a16:creationId xmlns:a16="http://schemas.microsoft.com/office/drawing/2014/main" id="{8FCF4BE8-1DA4-4E4D-B264-3856AB1783FB}"/>
              </a:ext>
              <a:ext uri="{C183D7F6-B498-43B3-948B-1728B52AA6E4}">
                <adec:decorative xmlns:adec="http://schemas.microsoft.com/office/drawing/2017/decorative" val="1"/>
              </a:ext>
            </a:extLst>
          </p:cNvPr>
          <p:cNvSpPr/>
          <p:nvPr/>
        </p:nvSpPr>
        <p:spPr>
          <a:xfrm>
            <a:off x="9641306" y="3175848"/>
            <a:ext cx="1958630" cy="30480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b" anchorCtr="0">
            <a:normAutofit/>
          </a:bodyPr>
          <a:lstStyle/>
          <a:p>
            <a:pPr marL="236536" marR="0" lvl="1" indent="0" algn="l" rtl="0">
              <a:lnSpc>
                <a:spcPct val="80000"/>
              </a:lnSpc>
              <a:spcBef>
                <a:spcPts val="0"/>
              </a:spcBef>
              <a:spcAft>
                <a:spcPts val="0"/>
              </a:spcAft>
              <a:buClr>
                <a:schemeClr val="dk1"/>
              </a:buClr>
              <a:buSzPts val="1200"/>
              <a:buFont typeface="Arial"/>
              <a:buNone/>
            </a:pPr>
            <a:r>
              <a:rPr lang="en-US" sz="1200" b="0" i="0" u="none" strike="noStrike" cap="none" dirty="0">
                <a:solidFill>
                  <a:schemeClr val="dk1"/>
                </a:solidFill>
                <a:latin typeface="Roboto"/>
                <a:ea typeface="Roboto"/>
                <a:sym typeface="Roboto"/>
              </a:rPr>
              <a:t>BCM Auditorium</a:t>
            </a:r>
            <a:endParaRPr sz="1400" b="0" i="0" u="none" strike="noStrike" cap="none" dirty="0">
              <a:solidFill>
                <a:srgbClr val="000000"/>
              </a:solidFill>
              <a:latin typeface="Roboto" panose="02000000000000000000" pitchFamily="2" charset="0"/>
              <a:ea typeface="Roboto" panose="02000000000000000000" pitchFamily="2" charset="0"/>
              <a:sym typeface="Arial"/>
            </a:endParaRPr>
          </a:p>
        </p:txBody>
      </p:sp>
    </p:spTree>
    <p:extLst>
      <p:ext uri="{BB962C8B-B14F-4D97-AF65-F5344CB8AC3E}">
        <p14:creationId xmlns:p14="http://schemas.microsoft.com/office/powerpoint/2010/main" val="333877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7B87-51CD-43E1-B069-1A97FCE5DEB2}"/>
              </a:ext>
            </a:extLst>
          </p:cNvPr>
          <p:cNvSpPr>
            <a:spLocks noGrp="1"/>
          </p:cNvSpPr>
          <p:nvPr>
            <p:ph type="title"/>
          </p:nvPr>
        </p:nvSpPr>
        <p:spPr/>
        <p:txBody>
          <a:bodyPr/>
          <a:lstStyle/>
          <a:p>
            <a:r>
              <a:rPr lang="en-US" dirty="0"/>
              <a:t>DDC MANAGED: DESIGN PROCESS </a:t>
            </a:r>
            <a:r>
              <a:rPr lang="en-US" dirty="0">
                <a:solidFill>
                  <a:srgbClr val="FAFAFA"/>
                </a:solidFill>
              </a:rPr>
              <a:t>1</a:t>
            </a:r>
          </a:p>
        </p:txBody>
      </p:sp>
      <p:sp>
        <p:nvSpPr>
          <p:cNvPr id="3" name="Text Placeholder 2">
            <a:extLst>
              <a:ext uri="{FF2B5EF4-FFF2-40B4-BE49-F238E27FC236}">
                <a16:creationId xmlns:a16="http://schemas.microsoft.com/office/drawing/2014/main" id="{72A492BB-0EEF-4507-8830-E63F17CF1D20}"/>
              </a:ext>
            </a:extLst>
          </p:cNvPr>
          <p:cNvSpPr>
            <a:spLocks noGrp="1"/>
          </p:cNvSpPr>
          <p:nvPr>
            <p:ph type="body" idx="1"/>
          </p:nvPr>
        </p:nvSpPr>
        <p:spPr>
          <a:xfrm>
            <a:off x="304799" y="925830"/>
            <a:ext cx="5277854" cy="586740"/>
          </a:xfrm>
          <a:solidFill>
            <a:schemeClr val="bg1"/>
          </a:solidFill>
        </p:spPr>
        <p:txBody>
          <a:bodyPr>
            <a:normAutofit/>
          </a:bodyPr>
          <a:lstStyle/>
          <a:p>
            <a:pPr>
              <a:spcBef>
                <a:spcPct val="0"/>
              </a:spcBef>
            </a:pPr>
            <a:r>
              <a:rPr lang="en-US" altLang="en-US" dirty="0"/>
              <a:t>DDC can contract for </a:t>
            </a:r>
            <a:r>
              <a:rPr lang="en-US" altLang="en-US" u="sng" dirty="0"/>
              <a:t>design</a:t>
            </a:r>
            <a:r>
              <a:rPr lang="en-US" altLang="en-US" dirty="0"/>
              <a:t> in three ways:</a:t>
            </a:r>
          </a:p>
        </p:txBody>
      </p:sp>
      <p:sp>
        <p:nvSpPr>
          <p:cNvPr id="4" name="Text Placeholder 3">
            <a:extLst>
              <a:ext uri="{FF2B5EF4-FFF2-40B4-BE49-F238E27FC236}">
                <a16:creationId xmlns:a16="http://schemas.microsoft.com/office/drawing/2014/main" id="{05230791-2B22-4E10-B557-B70C75193B30}"/>
              </a:ext>
            </a:extLst>
          </p:cNvPr>
          <p:cNvSpPr>
            <a:spLocks noGrp="1"/>
          </p:cNvSpPr>
          <p:nvPr>
            <p:ph type="body" idx="2"/>
          </p:nvPr>
        </p:nvSpPr>
        <p:spPr>
          <a:xfrm>
            <a:off x="304800" y="1737360"/>
            <a:ext cx="4433456" cy="4699070"/>
          </a:xfrm>
          <a:ln>
            <a:noFill/>
          </a:ln>
          <a:effectLst/>
        </p:spPr>
        <p:txBody>
          <a:bodyPr>
            <a:noAutofit/>
          </a:bodyPr>
          <a:lstStyle/>
          <a:p>
            <a:pPr marL="228600">
              <a:spcBef>
                <a:spcPct val="0"/>
              </a:spcBef>
            </a:pPr>
            <a:r>
              <a:rPr lang="en-US" altLang="en-US" sz="1800" b="1" dirty="0">
                <a:solidFill>
                  <a:schemeClr val="tx1"/>
                </a:solidFill>
              </a:rPr>
              <a:t>Project Excellence</a:t>
            </a:r>
          </a:p>
          <a:p>
            <a:pPr marL="228600">
              <a:spcBef>
                <a:spcPct val="0"/>
              </a:spcBef>
            </a:pPr>
            <a:endParaRPr lang="en-US" altLang="en-US" sz="1800" b="1" dirty="0">
              <a:solidFill>
                <a:schemeClr val="tx1"/>
              </a:solidFill>
            </a:endParaRPr>
          </a:p>
          <a:p>
            <a:pPr marL="182880" indent="-182880">
              <a:spcBef>
                <a:spcPts val="300"/>
              </a:spcBef>
              <a:buFont typeface="Arial" panose="020B0604020202020204" pitchFamily="34" charset="0"/>
              <a:buChar char="•"/>
            </a:pPr>
            <a:r>
              <a:rPr lang="en-US" altLang="en-US" sz="1800" dirty="0">
                <a:solidFill>
                  <a:schemeClr val="tx1"/>
                </a:solidFill>
              </a:rPr>
              <a:t>A quality-based selection for procurement of design services. </a:t>
            </a:r>
          </a:p>
          <a:p>
            <a:pPr marL="182880" indent="-182880">
              <a:spcBef>
                <a:spcPts val="300"/>
              </a:spcBef>
              <a:buFont typeface="Arial" panose="020B0604020202020204" pitchFamily="34" charset="0"/>
              <a:buChar char="•"/>
            </a:pPr>
            <a:r>
              <a:rPr lang="en-US" altLang="en-US" sz="1800" dirty="0">
                <a:solidFill>
                  <a:schemeClr val="tx1"/>
                </a:solidFill>
              </a:rPr>
              <a:t>Allows the City to hire firms based on their qualifications and past work, rather than on the more traditional lowest bid methodology. </a:t>
            </a:r>
          </a:p>
          <a:p>
            <a:pPr marL="182880" indent="-182880">
              <a:spcBef>
                <a:spcPts val="300"/>
              </a:spcBef>
              <a:buFont typeface="Arial" panose="020B0604020202020204" pitchFamily="34" charset="0"/>
              <a:buChar char="•"/>
            </a:pPr>
            <a:r>
              <a:rPr lang="en-US" altLang="en-US" sz="1800" dirty="0">
                <a:solidFill>
                  <a:schemeClr val="tx1"/>
                </a:solidFill>
              </a:rPr>
              <a:t>Selection and Award takes about 3 months. </a:t>
            </a:r>
          </a:p>
          <a:p>
            <a:pPr marL="182880" indent="-182880">
              <a:spcBef>
                <a:spcPts val="300"/>
              </a:spcBef>
              <a:buFont typeface="Arial" panose="020B0604020202020204" pitchFamily="34" charset="0"/>
              <a:buChar char="•"/>
            </a:pPr>
            <a:r>
              <a:rPr lang="en-US" altLang="en-US" sz="1800" dirty="0">
                <a:solidFill>
                  <a:schemeClr val="tx1"/>
                </a:solidFill>
              </a:rPr>
              <a:t>Design Schedule varies from 9 months – 2 years depending on the size of the project.</a:t>
            </a:r>
          </a:p>
          <a:p>
            <a:pPr marL="182880" indent="-182880">
              <a:spcBef>
                <a:spcPts val="300"/>
              </a:spcBef>
              <a:buFont typeface="Arial" panose="020B0604020202020204" pitchFamily="34" charset="0"/>
              <a:buChar char="•"/>
            </a:pPr>
            <a:r>
              <a:rPr lang="en-US" altLang="en-US" sz="1800" dirty="0">
                <a:solidFill>
                  <a:schemeClr val="tx1"/>
                </a:solidFill>
              </a:rPr>
              <a:t>Visit the DDC website for  the current list of Project Excellence Consultants.</a:t>
            </a:r>
          </a:p>
          <a:p>
            <a:pPr marL="228600">
              <a:spcBef>
                <a:spcPct val="0"/>
              </a:spcBef>
            </a:pPr>
            <a:endParaRPr lang="en-US" altLang="en-US" sz="1800" dirty="0">
              <a:solidFill>
                <a:schemeClr val="tx1"/>
              </a:solidFill>
            </a:endParaRPr>
          </a:p>
        </p:txBody>
      </p:sp>
      <p:sp>
        <p:nvSpPr>
          <p:cNvPr id="6" name="Text Placeholder 5">
            <a:extLst>
              <a:ext uri="{FF2B5EF4-FFF2-40B4-BE49-F238E27FC236}">
                <a16:creationId xmlns:a16="http://schemas.microsoft.com/office/drawing/2014/main" id="{5578503B-3BB5-4FC8-8419-75FD38214884}"/>
              </a:ext>
            </a:extLst>
          </p:cNvPr>
          <p:cNvSpPr>
            <a:spLocks noGrp="1"/>
          </p:cNvSpPr>
          <p:nvPr>
            <p:ph type="body" idx="4"/>
          </p:nvPr>
        </p:nvSpPr>
        <p:spPr>
          <a:xfrm>
            <a:off x="4987637" y="1737360"/>
            <a:ext cx="3663604" cy="4699070"/>
          </a:xfrm>
          <a:ln>
            <a:noFill/>
          </a:ln>
          <a:effectLst/>
        </p:spPr>
        <p:txBody>
          <a:bodyPr>
            <a:normAutofit/>
          </a:bodyPr>
          <a:lstStyle/>
          <a:p>
            <a:pPr marL="228600"/>
            <a:r>
              <a:rPr lang="en-US" altLang="en-US" sz="1800" b="1" dirty="0">
                <a:solidFill>
                  <a:schemeClr val="tx1"/>
                </a:solidFill>
              </a:rPr>
              <a:t>Request for Proposal (RFP)</a:t>
            </a:r>
          </a:p>
          <a:p>
            <a:pPr marL="228600"/>
            <a:endParaRPr lang="en-US" altLang="en-US" sz="1800" b="1" dirty="0">
              <a:solidFill>
                <a:schemeClr val="tx1"/>
              </a:solidFill>
            </a:endParaRPr>
          </a:p>
          <a:p>
            <a:pPr marL="182880" indent="-182880">
              <a:spcBef>
                <a:spcPts val="300"/>
              </a:spcBef>
              <a:buFont typeface="Arial" panose="020B0604020202020204" pitchFamily="34" charset="0"/>
              <a:buChar char="•"/>
            </a:pPr>
            <a:r>
              <a:rPr lang="en-US" altLang="en-US" sz="1800" dirty="0">
                <a:solidFill>
                  <a:schemeClr val="tx1"/>
                </a:solidFill>
              </a:rPr>
              <a:t>A custom RFP and contract is written for projects that require special expertise.</a:t>
            </a:r>
          </a:p>
          <a:p>
            <a:pPr marL="182880" indent="-182880">
              <a:spcBef>
                <a:spcPts val="300"/>
              </a:spcBef>
              <a:buFont typeface="Arial" panose="020B0604020202020204" pitchFamily="34" charset="0"/>
              <a:buChar char="•"/>
            </a:pPr>
            <a:r>
              <a:rPr lang="en-US" altLang="en-US" sz="1800" dirty="0">
                <a:solidFill>
                  <a:schemeClr val="tx1"/>
                </a:solidFill>
              </a:rPr>
              <a:t>Firm is chosen based on specific project needs and process typically exceeds 9 months.</a:t>
            </a:r>
          </a:p>
          <a:p>
            <a:pPr marL="182880" indent="-182880">
              <a:spcBef>
                <a:spcPts val="300"/>
              </a:spcBef>
              <a:buFont typeface="Arial" panose="020B0604020202020204" pitchFamily="34" charset="0"/>
              <a:buChar char="•"/>
            </a:pPr>
            <a:r>
              <a:rPr lang="en-US" altLang="en-US" sz="1800" dirty="0">
                <a:solidFill>
                  <a:schemeClr val="tx1"/>
                </a:solidFill>
              </a:rPr>
              <a:t>Design Schedule varies greatly depending on project size, but it is recorded in the contract with the architect.</a:t>
            </a:r>
          </a:p>
          <a:p>
            <a:pPr marL="228600"/>
            <a:endParaRPr lang="en-US" altLang="en-US" sz="1800" b="1" dirty="0">
              <a:solidFill>
                <a:schemeClr val="tx1"/>
              </a:solidFill>
            </a:endParaRPr>
          </a:p>
          <a:p>
            <a:endParaRPr lang="en-US" sz="1800" dirty="0"/>
          </a:p>
        </p:txBody>
      </p:sp>
      <p:pic>
        <p:nvPicPr>
          <p:cNvPr id="9" name="Google Shape;133;p2" descr="Image of the exterior of Casa Belvedere">
            <a:extLst>
              <a:ext uri="{FF2B5EF4-FFF2-40B4-BE49-F238E27FC236}">
                <a16:creationId xmlns:a16="http://schemas.microsoft.com/office/drawing/2014/main" id="{308E3984-0546-4183-A32E-8FD0878C7305}"/>
              </a:ext>
              <a:ext uri="{C183D7F6-B498-43B3-948B-1728B52AA6E4}">
                <adec:decorative xmlns:adec="http://schemas.microsoft.com/office/drawing/2017/decorative" val="0"/>
              </a:ext>
            </a:extLst>
          </p:cNvPr>
          <p:cNvPicPr preferRelativeResize="0">
            <a:picLocks/>
          </p:cNvPicPr>
          <p:nvPr/>
        </p:nvPicPr>
        <p:blipFill rotWithShape="1">
          <a:blip r:embed="rId2" cstate="email">
            <a:extLst>
              <a:ext uri="{28A0092B-C50C-407E-A947-70E740481C1C}">
                <a14:useLocalDpi xmlns:a14="http://schemas.microsoft.com/office/drawing/2010/main"/>
              </a:ext>
            </a:extLst>
          </a:blip>
          <a:srcRect/>
          <a:stretch/>
        </p:blipFill>
        <p:spPr>
          <a:xfrm rot="5400000">
            <a:off x="8009998" y="2559227"/>
            <a:ext cx="4686649" cy="3067756"/>
          </a:xfrm>
          <a:prstGeom prst="roundRect">
            <a:avLst>
              <a:gd name="adj" fmla="val 178"/>
            </a:avLst>
          </a:prstGeom>
          <a:solidFill>
            <a:schemeClr val="lt1"/>
          </a:solidFill>
          <a:ln w="9525" cap="flat" cmpd="sng">
            <a:noFill/>
            <a:prstDash val="solid"/>
            <a:round/>
            <a:headEnd type="none" w="sm" len="sm"/>
            <a:tailEnd type="none" w="sm" len="sm"/>
          </a:ln>
          <a:effectLst/>
        </p:spPr>
      </p:pic>
      <p:sp>
        <p:nvSpPr>
          <p:cNvPr id="10" name="Google Shape;136;p2">
            <a:extLst>
              <a:ext uri="{FF2B5EF4-FFF2-40B4-BE49-F238E27FC236}">
                <a16:creationId xmlns:a16="http://schemas.microsoft.com/office/drawing/2014/main" id="{29BB1533-7FB6-4172-BDE8-D1FC3B9527C7}"/>
              </a:ext>
              <a:ext uri="{C183D7F6-B498-43B3-948B-1728B52AA6E4}">
                <adec:decorative xmlns:adec="http://schemas.microsoft.com/office/drawing/2017/decorative" val="1"/>
              </a:ext>
            </a:extLst>
          </p:cNvPr>
          <p:cNvSpPr/>
          <p:nvPr/>
        </p:nvSpPr>
        <p:spPr>
          <a:xfrm>
            <a:off x="10435514" y="6340832"/>
            <a:ext cx="1306025" cy="25087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rmAutofit fontScale="92500" lnSpcReduction="10000"/>
          </a:bodyPr>
          <a:lstStyle/>
          <a:p>
            <a:pPr algn="r" eaLnBrk="1" hangingPunct="1">
              <a:spcBef>
                <a:spcPct val="0"/>
              </a:spcBef>
              <a:buFontTx/>
              <a:buNone/>
            </a:pPr>
            <a:r>
              <a:rPr lang="en-US" altLang="en-US" sz="1200" dirty="0">
                <a:latin typeface="Roboto" panose="02000000000000000000" pitchFamily="2" charset="0"/>
                <a:ea typeface="Roboto" panose="02000000000000000000" pitchFamily="2" charset="0"/>
              </a:rPr>
              <a:t>Casa Belvedere</a:t>
            </a:r>
          </a:p>
        </p:txBody>
      </p:sp>
    </p:spTree>
    <p:extLst>
      <p:ext uri="{BB962C8B-B14F-4D97-AF65-F5344CB8AC3E}">
        <p14:creationId xmlns:p14="http://schemas.microsoft.com/office/powerpoint/2010/main" val="202398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C0B-7378-40D8-8D1D-177768CF2056}"/>
              </a:ext>
            </a:extLst>
          </p:cNvPr>
          <p:cNvSpPr>
            <a:spLocks noGrp="1"/>
          </p:cNvSpPr>
          <p:nvPr>
            <p:ph type="title"/>
          </p:nvPr>
        </p:nvSpPr>
        <p:spPr/>
        <p:txBody>
          <a:bodyPr/>
          <a:lstStyle/>
          <a:p>
            <a:r>
              <a:rPr lang="en-US" dirty="0"/>
              <a:t>WHY WE ARE HERE</a:t>
            </a:r>
          </a:p>
        </p:txBody>
      </p:sp>
      <p:sp>
        <p:nvSpPr>
          <p:cNvPr id="5" name="Content Placeholder 4">
            <a:extLst>
              <a:ext uri="{FF2B5EF4-FFF2-40B4-BE49-F238E27FC236}">
                <a16:creationId xmlns:a16="http://schemas.microsoft.com/office/drawing/2014/main" id="{2E9E41DA-5C13-489B-85B2-1E1629F3FCDF}"/>
              </a:ext>
            </a:extLst>
          </p:cNvPr>
          <p:cNvSpPr>
            <a:spLocks noGrp="1"/>
          </p:cNvSpPr>
          <p:nvPr>
            <p:ph sz="quarter" idx="12"/>
          </p:nvPr>
        </p:nvSpPr>
        <p:spPr>
          <a:xfrm>
            <a:off x="852730" y="996847"/>
            <a:ext cx="10486541" cy="2432153"/>
          </a:xfrm>
        </p:spPr>
        <p:txBody>
          <a:bodyPr/>
          <a:lstStyle/>
          <a:p>
            <a:pPr marL="2119313" indent="-285750"/>
            <a:r>
              <a:rPr lang="en-US" altLang="en-US" sz="2000" b="1" dirty="0">
                <a:solidFill>
                  <a:schemeClr val="tx1"/>
                </a:solidFill>
              </a:rPr>
              <a:t>Overview the capital funding process:</a:t>
            </a:r>
          </a:p>
          <a:p>
            <a:pPr marL="2119313" indent="-285750"/>
            <a:r>
              <a:rPr lang="en-US" altLang="en-US" sz="2000" b="1" dirty="0">
                <a:solidFill>
                  <a:schemeClr val="tx1"/>
                </a:solidFill>
              </a:rPr>
              <a:t> </a:t>
            </a:r>
          </a:p>
          <a:p>
            <a:pPr marL="2119313" lvl="1" indent="-285750">
              <a:buFont typeface="Arial" panose="020B0604020202020204" pitchFamily="34" charset="0"/>
              <a:buChar char="•"/>
            </a:pPr>
            <a:r>
              <a:rPr lang="en-US" altLang="en-US" sz="2000" dirty="0">
                <a:solidFill>
                  <a:schemeClr val="tx1"/>
                </a:solidFill>
              </a:rPr>
              <a:t>What makes a cultural organization’s capital project successful</a:t>
            </a:r>
          </a:p>
          <a:p>
            <a:pPr marL="2119313" lvl="1" indent="-285750">
              <a:buFont typeface="Arial" panose="020B0604020202020204" pitchFamily="34" charset="0"/>
              <a:buChar char="•"/>
            </a:pPr>
            <a:r>
              <a:rPr lang="en-US" altLang="en-US" sz="2000" dirty="0">
                <a:solidFill>
                  <a:schemeClr val="tx1"/>
                </a:solidFill>
              </a:rPr>
              <a:t>Funding constraints and time frames</a:t>
            </a:r>
          </a:p>
        </p:txBody>
      </p:sp>
      <p:sp>
        <p:nvSpPr>
          <p:cNvPr id="6" name="Content Placeholder 5">
            <a:extLst>
              <a:ext uri="{FF2B5EF4-FFF2-40B4-BE49-F238E27FC236}">
                <a16:creationId xmlns:a16="http://schemas.microsoft.com/office/drawing/2014/main" id="{6BA14697-8B89-4E15-ADF1-BFFF923449D2}"/>
              </a:ext>
            </a:extLst>
          </p:cNvPr>
          <p:cNvSpPr>
            <a:spLocks noGrp="1"/>
          </p:cNvSpPr>
          <p:nvPr>
            <p:ph sz="quarter" idx="13"/>
          </p:nvPr>
        </p:nvSpPr>
        <p:spPr>
          <a:xfrm>
            <a:off x="852730" y="3848698"/>
            <a:ext cx="10486542" cy="2432304"/>
          </a:xfr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p>
            <a:pPr marL="2119313" indent="-285750"/>
            <a:r>
              <a:rPr lang="en-US" altLang="en-US" sz="2000" b="1" dirty="0">
                <a:solidFill>
                  <a:schemeClr val="tx1"/>
                </a:solidFill>
              </a:rPr>
              <a:t>Initiate the process:</a:t>
            </a:r>
          </a:p>
          <a:p>
            <a:pPr marL="2119313" indent="-285750"/>
            <a:endParaRPr lang="en-US" altLang="en-US" sz="2000" b="1" dirty="0">
              <a:solidFill>
                <a:schemeClr val="tx1"/>
              </a:solidFill>
            </a:endParaRPr>
          </a:p>
          <a:p>
            <a:pPr marL="2119313" lvl="1" indent="-285750">
              <a:buFont typeface="Arial" panose="020B0604020202020204" pitchFamily="34" charset="0"/>
              <a:buChar char="•"/>
            </a:pPr>
            <a:r>
              <a:rPr lang="en-US" altLang="en-US" sz="2000" dirty="0">
                <a:solidFill>
                  <a:schemeClr val="tx1"/>
                </a:solidFill>
              </a:rPr>
              <a:t>Meet fellow cultural organizations and learn about the City agencies (DCLA, DDC, EDC, DCAS, OMB) involved in the process </a:t>
            </a:r>
          </a:p>
          <a:p>
            <a:pPr marL="2119313" lvl="1" indent="-285750">
              <a:buFont typeface="Arial" panose="020B0604020202020204" pitchFamily="34" charset="0"/>
              <a:buChar char="•"/>
            </a:pPr>
            <a:r>
              <a:rPr lang="en-US" altLang="en-US" sz="2000" dirty="0">
                <a:solidFill>
                  <a:schemeClr val="tx1"/>
                </a:solidFill>
              </a:rPr>
              <a:t>Meet your DCLA project manager</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545" y="1406104"/>
            <a:ext cx="1613487" cy="1613487"/>
          </a:xfrm>
          <a:prstGeom prst="rect">
            <a:avLst/>
          </a:prstGeom>
          <a:noFill/>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887" y="4334520"/>
            <a:ext cx="1460810" cy="1460810"/>
          </a:xfrm>
          <a:prstGeom prst="rect">
            <a:avLst/>
          </a:prstGeom>
        </p:spPr>
      </p:pic>
    </p:spTree>
    <p:extLst>
      <p:ext uri="{BB962C8B-B14F-4D97-AF65-F5344CB8AC3E}">
        <p14:creationId xmlns:p14="http://schemas.microsoft.com/office/powerpoint/2010/main" val="40743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7B87-51CD-43E1-B069-1A97FCE5DEB2}"/>
              </a:ext>
            </a:extLst>
          </p:cNvPr>
          <p:cNvSpPr>
            <a:spLocks noGrp="1"/>
          </p:cNvSpPr>
          <p:nvPr>
            <p:ph type="title"/>
          </p:nvPr>
        </p:nvSpPr>
        <p:spPr/>
        <p:txBody>
          <a:bodyPr/>
          <a:lstStyle/>
          <a:p>
            <a:r>
              <a:rPr lang="en-US" dirty="0"/>
              <a:t>DDC MANAGED: DESIGN PROCESS </a:t>
            </a:r>
            <a:r>
              <a:rPr lang="en-US" dirty="0">
                <a:solidFill>
                  <a:srgbClr val="FAFAFA"/>
                </a:solidFill>
              </a:rPr>
              <a:t>2</a:t>
            </a:r>
          </a:p>
        </p:txBody>
      </p:sp>
      <p:sp>
        <p:nvSpPr>
          <p:cNvPr id="3" name="Text Placeholder 2">
            <a:extLst>
              <a:ext uri="{FF2B5EF4-FFF2-40B4-BE49-F238E27FC236}">
                <a16:creationId xmlns:a16="http://schemas.microsoft.com/office/drawing/2014/main" id="{72A492BB-0EEF-4507-8830-E63F17CF1D20}"/>
              </a:ext>
            </a:extLst>
          </p:cNvPr>
          <p:cNvSpPr>
            <a:spLocks noGrp="1"/>
          </p:cNvSpPr>
          <p:nvPr>
            <p:ph type="body" idx="1"/>
          </p:nvPr>
        </p:nvSpPr>
        <p:spPr>
          <a:xfrm>
            <a:off x="304799" y="925830"/>
            <a:ext cx="5277854" cy="586740"/>
          </a:xfrm>
          <a:solidFill>
            <a:schemeClr val="bg1"/>
          </a:solidFill>
        </p:spPr>
        <p:txBody>
          <a:bodyPr>
            <a:normAutofit/>
          </a:bodyPr>
          <a:lstStyle/>
          <a:p>
            <a:pPr>
              <a:spcBef>
                <a:spcPct val="0"/>
              </a:spcBef>
            </a:pPr>
            <a:r>
              <a:rPr lang="en-US" altLang="en-US" dirty="0"/>
              <a:t>DDC can contract for </a:t>
            </a:r>
            <a:r>
              <a:rPr lang="en-US" altLang="en-US" u="sng" dirty="0"/>
              <a:t>design</a:t>
            </a:r>
            <a:r>
              <a:rPr lang="en-US" altLang="en-US" dirty="0"/>
              <a:t> in three ways:</a:t>
            </a:r>
          </a:p>
        </p:txBody>
      </p:sp>
      <p:pic>
        <p:nvPicPr>
          <p:cNvPr id="9" name="Google Shape;133;p2" descr="The Ambrose at South Street Seaport Museum">
            <a:extLst>
              <a:ext uri="{FF2B5EF4-FFF2-40B4-BE49-F238E27FC236}">
                <a16:creationId xmlns:a16="http://schemas.microsoft.com/office/drawing/2014/main" id="{308E3984-0546-4183-A32E-8FD0878C7305}"/>
              </a:ext>
              <a:ext uri="{C183D7F6-B498-43B3-948B-1728B52AA6E4}">
                <adec:decorative xmlns:adec="http://schemas.microsoft.com/office/drawing/2017/decorative" val="0"/>
              </a:ext>
            </a:extLst>
          </p:cNvPr>
          <p:cNvPicPr preferRelativeResize="0">
            <a:picLocks/>
          </p:cNvPicPr>
          <p:nvPr/>
        </p:nvPicPr>
        <p:blipFill rotWithShape="1">
          <a:blip r:embed="rId3" cstate="email">
            <a:extLst>
              <a:ext uri="{28A0092B-C50C-407E-A947-70E740481C1C}">
                <a14:useLocalDpi xmlns:a14="http://schemas.microsoft.com/office/drawing/2010/main"/>
              </a:ext>
            </a:extLst>
          </a:blip>
          <a:srcRect/>
          <a:stretch/>
        </p:blipFill>
        <p:spPr>
          <a:xfrm>
            <a:off x="301775" y="1748402"/>
            <a:ext cx="2992596" cy="4290644"/>
          </a:xfrm>
          <a:prstGeom prst="roundRect">
            <a:avLst>
              <a:gd name="adj" fmla="val 178"/>
            </a:avLst>
          </a:prstGeom>
          <a:solidFill>
            <a:schemeClr val="lt1"/>
          </a:solidFill>
          <a:ln w="9525" cap="flat" cmpd="sng">
            <a:noFill/>
            <a:prstDash val="solid"/>
            <a:round/>
            <a:headEnd type="none" w="sm" len="sm"/>
            <a:tailEnd type="none" w="sm" len="sm"/>
          </a:ln>
          <a:effectLst/>
        </p:spPr>
      </p:pic>
      <p:sp>
        <p:nvSpPr>
          <p:cNvPr id="4" name="Text Placeholder 3">
            <a:extLst>
              <a:ext uri="{FF2B5EF4-FFF2-40B4-BE49-F238E27FC236}">
                <a16:creationId xmlns:a16="http://schemas.microsoft.com/office/drawing/2014/main" id="{05230791-2B22-4E10-B557-B70C75193B30}"/>
              </a:ext>
            </a:extLst>
          </p:cNvPr>
          <p:cNvSpPr>
            <a:spLocks noGrp="1"/>
          </p:cNvSpPr>
          <p:nvPr>
            <p:ph type="body" idx="2"/>
          </p:nvPr>
        </p:nvSpPr>
        <p:spPr>
          <a:xfrm>
            <a:off x="3507154" y="1737360"/>
            <a:ext cx="4472941" cy="4854342"/>
          </a:xfrm>
          <a:ln>
            <a:noFill/>
          </a:ln>
          <a:effectLst/>
        </p:spPr>
        <p:txBody>
          <a:bodyPr>
            <a:noAutofit/>
          </a:bodyPr>
          <a:lstStyle/>
          <a:p>
            <a:pPr algn="ctr"/>
            <a:r>
              <a:rPr lang="en-US" altLang="en-US" sz="1800" b="1" dirty="0">
                <a:solidFill>
                  <a:schemeClr val="tx1"/>
                </a:solidFill>
              </a:rPr>
              <a:t>Requirements Contract</a:t>
            </a:r>
          </a:p>
          <a:p>
            <a:pPr algn="ctr"/>
            <a:endParaRPr lang="en-US" altLang="en-US" sz="1800" b="1" dirty="0">
              <a:solidFill>
                <a:schemeClr val="tx1"/>
              </a:solidFill>
            </a:endParaRPr>
          </a:p>
          <a:p>
            <a:pPr marL="182880" indent="-182880">
              <a:spcBef>
                <a:spcPts val="300"/>
              </a:spcBef>
              <a:buFont typeface="Arial" panose="020B0604020202020204" pitchFamily="34" charset="0"/>
              <a:buChar char="•"/>
            </a:pPr>
            <a:r>
              <a:rPr lang="en-US" altLang="en-US" sz="1800" dirty="0">
                <a:solidFill>
                  <a:schemeClr val="tx1"/>
                </a:solidFill>
              </a:rPr>
              <a:t>Specialized firms in mechanical, electrical, engineering, exterior, landmark and landscaping that are on retainer contract with DDC.</a:t>
            </a:r>
          </a:p>
          <a:p>
            <a:pPr marL="182880" indent="-182880">
              <a:spcBef>
                <a:spcPts val="300"/>
              </a:spcBef>
              <a:buFont typeface="Arial" panose="020B0604020202020204" pitchFamily="34" charset="0"/>
              <a:buChar char="•"/>
            </a:pPr>
            <a:r>
              <a:rPr lang="en-US" altLang="en-US" sz="1800" dirty="0">
                <a:solidFill>
                  <a:schemeClr val="tx1"/>
                </a:solidFill>
              </a:rPr>
              <a:t>Selection takes 4–6 months.</a:t>
            </a:r>
          </a:p>
          <a:p>
            <a:pPr marL="182880" indent="-182880">
              <a:spcBef>
                <a:spcPts val="300"/>
              </a:spcBef>
              <a:buFont typeface="Arial" panose="020B0604020202020204" pitchFamily="34" charset="0"/>
              <a:buChar char="•"/>
            </a:pPr>
            <a:r>
              <a:rPr lang="en-US" altLang="en-US" sz="1800" dirty="0">
                <a:solidFill>
                  <a:schemeClr val="tx1"/>
                </a:solidFill>
              </a:rPr>
              <a:t>Design Schedule takes 6-12 months.</a:t>
            </a:r>
          </a:p>
          <a:p>
            <a:pPr algn="ctr"/>
            <a:endParaRPr lang="en-US" altLang="en-US" sz="1800" b="1" dirty="0">
              <a:solidFill>
                <a:schemeClr val="tx1"/>
              </a:solidFill>
            </a:endParaRPr>
          </a:p>
        </p:txBody>
      </p:sp>
      <p:sp>
        <p:nvSpPr>
          <p:cNvPr id="6" name="Text Placeholder 5">
            <a:extLst>
              <a:ext uri="{FF2B5EF4-FFF2-40B4-BE49-F238E27FC236}">
                <a16:creationId xmlns:a16="http://schemas.microsoft.com/office/drawing/2014/main" id="{5578503B-3BB5-4FC8-8419-75FD38214884}"/>
              </a:ext>
            </a:extLst>
          </p:cNvPr>
          <p:cNvSpPr>
            <a:spLocks noGrp="1"/>
          </p:cNvSpPr>
          <p:nvPr>
            <p:ph type="body" idx="4"/>
          </p:nvPr>
        </p:nvSpPr>
        <p:spPr>
          <a:xfrm>
            <a:off x="8184681" y="1737360"/>
            <a:ext cx="3657599" cy="4854342"/>
          </a:xfrm>
          <a:ln>
            <a:noFill/>
          </a:ln>
          <a:effectLst/>
        </p:spPr>
        <p:txBody>
          <a:bodyPr>
            <a:normAutofit/>
          </a:bodyPr>
          <a:lstStyle/>
          <a:p>
            <a:pPr marL="457200" lvl="1" indent="-228600" algn="ctr">
              <a:spcBef>
                <a:spcPts val="400"/>
              </a:spcBef>
              <a:buSzPts val="2000"/>
              <a:buNone/>
            </a:pPr>
            <a:r>
              <a:rPr lang="en-US" altLang="en-US" sz="1800" b="1" dirty="0">
                <a:solidFill>
                  <a:schemeClr val="tx1"/>
                </a:solidFill>
                <a:latin typeface="Roboto"/>
                <a:ea typeface="Roboto"/>
                <a:sym typeface="Roboto"/>
              </a:rPr>
              <a:t>New DDC Pilot Initiatives</a:t>
            </a:r>
          </a:p>
          <a:p>
            <a:pPr marL="640080" lvl="1" indent="-182880">
              <a:spcBef>
                <a:spcPts val="300"/>
              </a:spcBef>
              <a:buFont typeface="Arial" panose="020B0604020202020204" pitchFamily="34" charset="0"/>
              <a:buChar char="•"/>
            </a:pPr>
            <a:endParaRPr lang="en-US" altLang="en-US" sz="2600" dirty="0">
              <a:solidFill>
                <a:schemeClr val="tx1"/>
              </a:solidFill>
            </a:endParaRPr>
          </a:p>
          <a:p>
            <a:pPr marL="182880" lvl="1" indent="-182880">
              <a:spcBef>
                <a:spcPts val="300"/>
              </a:spcBef>
              <a:buSzPts val="2000"/>
              <a:buFont typeface="Arial" panose="020B0604020202020204" pitchFamily="34" charset="0"/>
              <a:buChar char="•"/>
            </a:pPr>
            <a:r>
              <a:rPr lang="en-US" altLang="en-US" sz="1800" dirty="0">
                <a:solidFill>
                  <a:schemeClr val="tx1"/>
                </a:solidFill>
                <a:latin typeface="Roboto"/>
                <a:ea typeface="Roboto"/>
                <a:sym typeface="Roboto"/>
              </a:rPr>
              <a:t>In-House Design Pilot Program</a:t>
            </a:r>
          </a:p>
          <a:p>
            <a:pPr marL="0" indent="0">
              <a:spcBef>
                <a:spcPts val="300"/>
              </a:spcBef>
            </a:pPr>
            <a:endParaRPr lang="en-US" altLang="en-US" sz="1800" dirty="0">
              <a:solidFill>
                <a:schemeClr val="tx1"/>
              </a:solidFill>
            </a:endParaRPr>
          </a:p>
          <a:p>
            <a:pPr marL="182880" lvl="1" indent="-182880">
              <a:spcBef>
                <a:spcPts val="300"/>
              </a:spcBef>
              <a:buSzPts val="2000"/>
              <a:buFont typeface="Arial" panose="020B0604020202020204" pitchFamily="34" charset="0"/>
              <a:buChar char="•"/>
            </a:pPr>
            <a:r>
              <a:rPr lang="en-US" altLang="en-US" sz="1800" dirty="0">
                <a:solidFill>
                  <a:schemeClr val="tx1"/>
                </a:solidFill>
                <a:latin typeface="Roboto"/>
                <a:ea typeface="Roboto"/>
                <a:sym typeface="Roboto"/>
              </a:rPr>
              <a:t>Design/Build</a:t>
            </a:r>
          </a:p>
          <a:p>
            <a:pPr algn="ctr"/>
            <a:endParaRPr lang="en-US" altLang="en-US" sz="1800" b="1" dirty="0">
              <a:solidFill>
                <a:schemeClr val="tx1"/>
              </a:solidFill>
            </a:endParaRPr>
          </a:p>
          <a:p>
            <a:endParaRPr lang="en-US" sz="1800" dirty="0"/>
          </a:p>
        </p:txBody>
      </p:sp>
      <p:sp>
        <p:nvSpPr>
          <p:cNvPr id="10" name="Google Shape;136;p2">
            <a:extLst>
              <a:ext uri="{FF2B5EF4-FFF2-40B4-BE49-F238E27FC236}">
                <a16:creationId xmlns:a16="http://schemas.microsoft.com/office/drawing/2014/main" id="{29BB1533-7FB6-4172-BDE8-D1FC3B9527C7}"/>
              </a:ext>
              <a:ext uri="{C183D7F6-B498-43B3-948B-1728B52AA6E4}">
                <adec:decorative xmlns:adec="http://schemas.microsoft.com/office/drawing/2017/decorative" val="1"/>
              </a:ext>
            </a:extLst>
          </p:cNvPr>
          <p:cNvSpPr/>
          <p:nvPr/>
        </p:nvSpPr>
        <p:spPr>
          <a:xfrm>
            <a:off x="477255" y="5860576"/>
            <a:ext cx="3245184" cy="356939"/>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rmAutofit/>
          </a:bodyPr>
          <a:lstStyle/>
          <a:p>
            <a:pPr eaLnBrk="1" hangingPunct="1">
              <a:spcBef>
                <a:spcPct val="0"/>
              </a:spcBef>
              <a:buFontTx/>
              <a:buNone/>
            </a:pPr>
            <a:r>
              <a:rPr lang="en-US" altLang="en-US" sz="1200" dirty="0">
                <a:latin typeface="Roboto" panose="02000000000000000000" pitchFamily="2" charset="0"/>
                <a:ea typeface="Roboto" panose="02000000000000000000" pitchFamily="2" charset="0"/>
              </a:rPr>
              <a:t>Ambrose at South Street Seaport Museum</a:t>
            </a:r>
          </a:p>
        </p:txBody>
      </p:sp>
    </p:spTree>
    <p:extLst>
      <p:ext uri="{BB962C8B-B14F-4D97-AF65-F5344CB8AC3E}">
        <p14:creationId xmlns:p14="http://schemas.microsoft.com/office/powerpoint/2010/main" val="219364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7B87-51CD-43E1-B069-1A97FCE5DEB2}"/>
              </a:ext>
            </a:extLst>
          </p:cNvPr>
          <p:cNvSpPr>
            <a:spLocks noGrp="1"/>
          </p:cNvSpPr>
          <p:nvPr>
            <p:ph type="title"/>
          </p:nvPr>
        </p:nvSpPr>
        <p:spPr/>
        <p:txBody>
          <a:bodyPr/>
          <a:lstStyle/>
          <a:p>
            <a:r>
              <a:rPr lang="en-US" dirty="0"/>
              <a:t>DDC MANAGED: CONSTRUCTION PROCESS</a:t>
            </a:r>
            <a:endParaRPr lang="en-US" dirty="0">
              <a:solidFill>
                <a:srgbClr val="FAFAFA"/>
              </a:solidFill>
            </a:endParaRPr>
          </a:p>
        </p:txBody>
      </p:sp>
      <p:sp>
        <p:nvSpPr>
          <p:cNvPr id="3" name="Text Placeholder 2">
            <a:extLst>
              <a:ext uri="{FF2B5EF4-FFF2-40B4-BE49-F238E27FC236}">
                <a16:creationId xmlns:a16="http://schemas.microsoft.com/office/drawing/2014/main" id="{72A492BB-0EEF-4507-8830-E63F17CF1D20}"/>
              </a:ext>
            </a:extLst>
          </p:cNvPr>
          <p:cNvSpPr>
            <a:spLocks noGrp="1"/>
          </p:cNvSpPr>
          <p:nvPr>
            <p:ph type="body" idx="1"/>
          </p:nvPr>
        </p:nvSpPr>
        <p:spPr>
          <a:xfrm>
            <a:off x="304798" y="925830"/>
            <a:ext cx="5791201" cy="586740"/>
          </a:xfrm>
          <a:solidFill>
            <a:schemeClr val="bg1"/>
          </a:solidFill>
        </p:spPr>
        <p:txBody>
          <a:bodyPr>
            <a:normAutofit/>
          </a:bodyPr>
          <a:lstStyle/>
          <a:p>
            <a:pPr>
              <a:spcBef>
                <a:spcPct val="0"/>
              </a:spcBef>
            </a:pPr>
            <a:r>
              <a:rPr lang="en-US" altLang="en-US" dirty="0"/>
              <a:t>DDC can contract for </a:t>
            </a:r>
            <a:r>
              <a:rPr lang="en-US" altLang="en-US" u="sng" dirty="0"/>
              <a:t>construction</a:t>
            </a:r>
            <a:r>
              <a:rPr lang="en-US" altLang="en-US" dirty="0"/>
              <a:t> in two ways:</a:t>
            </a:r>
          </a:p>
        </p:txBody>
      </p:sp>
      <p:sp>
        <p:nvSpPr>
          <p:cNvPr id="4" name="Text Placeholder 3">
            <a:extLst>
              <a:ext uri="{FF2B5EF4-FFF2-40B4-BE49-F238E27FC236}">
                <a16:creationId xmlns:a16="http://schemas.microsoft.com/office/drawing/2014/main" id="{05230791-2B22-4E10-B557-B70C75193B30}"/>
              </a:ext>
            </a:extLst>
          </p:cNvPr>
          <p:cNvSpPr>
            <a:spLocks noGrp="1"/>
          </p:cNvSpPr>
          <p:nvPr>
            <p:ph type="body" idx="2"/>
          </p:nvPr>
        </p:nvSpPr>
        <p:spPr>
          <a:xfrm>
            <a:off x="304800" y="1737360"/>
            <a:ext cx="3969910" cy="4854342"/>
          </a:xfrm>
          <a:ln>
            <a:noFill/>
          </a:ln>
          <a:effectLst/>
        </p:spPr>
        <p:txBody>
          <a:bodyPr>
            <a:noAutofit/>
          </a:bodyPr>
          <a:lstStyle/>
          <a:p>
            <a:pPr marL="228600">
              <a:spcBef>
                <a:spcPct val="0"/>
              </a:spcBef>
            </a:pPr>
            <a:r>
              <a:rPr lang="en-US" altLang="en-US" sz="1800" b="1" dirty="0">
                <a:solidFill>
                  <a:schemeClr val="tx1"/>
                </a:solidFill>
              </a:rPr>
              <a:t>Public Bid</a:t>
            </a:r>
          </a:p>
          <a:p>
            <a:pPr marL="228600">
              <a:spcBef>
                <a:spcPct val="0"/>
              </a:spcBef>
            </a:pPr>
            <a:endParaRPr lang="en-US" altLang="en-US" sz="1800" dirty="0">
              <a:solidFill>
                <a:schemeClr val="tx1"/>
              </a:solidFill>
            </a:endParaRPr>
          </a:p>
          <a:p>
            <a:pPr marL="173038" indent="-173038">
              <a:buFont typeface="Arial" panose="020B0604020202020204" pitchFamily="34" charset="0"/>
              <a:buChar char="•"/>
            </a:pPr>
            <a:r>
              <a:rPr lang="en-US" altLang="en-US" sz="1800" dirty="0">
                <a:solidFill>
                  <a:schemeClr val="tx1"/>
                </a:solidFill>
              </a:rPr>
              <a:t>The DDC openly and competitively bids the project, awarding to the lowest bidder</a:t>
            </a:r>
          </a:p>
          <a:p>
            <a:pPr marL="173038" indent="-173038">
              <a:buFont typeface="Arial" panose="020B0604020202020204" pitchFamily="34" charset="0"/>
              <a:buChar char="•"/>
            </a:pPr>
            <a:endParaRPr lang="en-US" altLang="en-US" sz="1800" dirty="0">
              <a:solidFill>
                <a:schemeClr val="tx1"/>
              </a:solidFill>
            </a:endParaRPr>
          </a:p>
          <a:p>
            <a:pPr marL="173038" indent="-173038">
              <a:buFont typeface="Arial" panose="020B0604020202020204" pitchFamily="34" charset="0"/>
              <a:buChar char="•"/>
            </a:pPr>
            <a:r>
              <a:rPr lang="en-US" altLang="en-US" sz="1800" dirty="0">
                <a:solidFill>
                  <a:schemeClr val="tx1"/>
                </a:solidFill>
              </a:rPr>
              <a:t>Selection Time: 5-6 months</a:t>
            </a:r>
          </a:p>
          <a:p>
            <a:pPr marL="173038" indent="-173038">
              <a:buFont typeface="Arial" panose="020B0604020202020204" pitchFamily="34" charset="0"/>
              <a:buChar char="•"/>
            </a:pPr>
            <a:endParaRPr lang="en-US" altLang="en-US" sz="1800" dirty="0">
              <a:solidFill>
                <a:schemeClr val="tx1"/>
              </a:solidFill>
            </a:endParaRPr>
          </a:p>
          <a:p>
            <a:pPr marL="173038" indent="-173038">
              <a:buFont typeface="Arial" panose="020B0604020202020204" pitchFamily="34" charset="0"/>
              <a:buChar char="•"/>
            </a:pPr>
            <a:r>
              <a:rPr lang="en-US" altLang="en-US" sz="1800" dirty="0">
                <a:solidFill>
                  <a:schemeClr val="tx1"/>
                </a:solidFill>
              </a:rPr>
              <a:t>Construction Schedule varies,  typically 2-3 years</a:t>
            </a:r>
          </a:p>
          <a:p>
            <a:pPr marL="173038" indent="-173038">
              <a:buFont typeface="Arial" panose="020B0604020202020204" pitchFamily="34" charset="0"/>
              <a:buChar char="•"/>
            </a:pPr>
            <a:endParaRPr lang="en-US" altLang="en-US" sz="1800" dirty="0">
              <a:solidFill>
                <a:schemeClr val="tx1"/>
              </a:solidFill>
            </a:endParaRPr>
          </a:p>
          <a:p>
            <a:pPr marL="173038" indent="-173038">
              <a:buFont typeface="Arial" panose="020B0604020202020204" pitchFamily="34" charset="0"/>
              <a:buChar char="•"/>
            </a:pPr>
            <a:r>
              <a:rPr lang="en-US" altLang="en-US" sz="1800" dirty="0">
                <a:solidFill>
                  <a:schemeClr val="tx1"/>
                </a:solidFill>
              </a:rPr>
              <a:t>DDC manages project in-house or supplements management with a construction manager</a:t>
            </a:r>
          </a:p>
          <a:p>
            <a:pPr marL="228600">
              <a:spcBef>
                <a:spcPct val="0"/>
              </a:spcBef>
            </a:pPr>
            <a:endParaRPr lang="en-US" altLang="en-US" sz="1800" dirty="0">
              <a:solidFill>
                <a:schemeClr val="tx1"/>
              </a:solidFill>
            </a:endParaRPr>
          </a:p>
        </p:txBody>
      </p:sp>
      <p:sp>
        <p:nvSpPr>
          <p:cNvPr id="6" name="Text Placeholder 5">
            <a:extLst>
              <a:ext uri="{FF2B5EF4-FFF2-40B4-BE49-F238E27FC236}">
                <a16:creationId xmlns:a16="http://schemas.microsoft.com/office/drawing/2014/main" id="{5578503B-3BB5-4FC8-8419-75FD38214884}"/>
              </a:ext>
            </a:extLst>
          </p:cNvPr>
          <p:cNvSpPr>
            <a:spLocks noGrp="1"/>
          </p:cNvSpPr>
          <p:nvPr>
            <p:ph type="body" idx="4"/>
          </p:nvPr>
        </p:nvSpPr>
        <p:spPr>
          <a:xfrm>
            <a:off x="4460132" y="1737360"/>
            <a:ext cx="4142071" cy="4854342"/>
          </a:xfrm>
          <a:ln>
            <a:noFill/>
          </a:ln>
          <a:effectLst/>
        </p:spPr>
        <p:txBody>
          <a:bodyPr>
            <a:normAutofit/>
          </a:bodyPr>
          <a:lstStyle/>
          <a:p>
            <a:pPr marL="0" indent="4763"/>
            <a:r>
              <a:rPr lang="en-US" altLang="en-US" sz="1800" b="1" dirty="0">
                <a:solidFill>
                  <a:schemeClr val="tx1"/>
                </a:solidFill>
              </a:rPr>
              <a:t>JOCS </a:t>
            </a:r>
            <a:r>
              <a:rPr lang="en-US" altLang="en-US" sz="1800" dirty="0">
                <a:solidFill>
                  <a:schemeClr val="tx1"/>
                </a:solidFill>
              </a:rPr>
              <a:t>(Job Order Contracting System)</a:t>
            </a:r>
          </a:p>
          <a:p>
            <a:endParaRPr lang="en-US" sz="1800" dirty="0"/>
          </a:p>
          <a:p>
            <a:pPr marL="233363" indent="-233363">
              <a:buFont typeface="Arial" panose="020B0604020202020204" pitchFamily="34" charset="0"/>
              <a:buChar char="•"/>
            </a:pPr>
            <a:r>
              <a:rPr lang="en-US" altLang="en-US" sz="1800" dirty="0">
                <a:solidFill>
                  <a:schemeClr val="tx1"/>
                </a:solidFill>
              </a:rPr>
              <a:t>On-call, requirement contracts that are best used for small, simple projects</a:t>
            </a:r>
          </a:p>
          <a:p>
            <a:pPr marL="233363" indent="-233363">
              <a:buFont typeface="Arial" panose="020B0604020202020204" pitchFamily="34" charset="0"/>
              <a:buChar char="•"/>
            </a:pPr>
            <a:endParaRPr lang="en-US" altLang="en-US" sz="1800" dirty="0">
              <a:solidFill>
                <a:schemeClr val="tx1"/>
              </a:solidFill>
            </a:endParaRPr>
          </a:p>
          <a:p>
            <a:pPr marL="233363" indent="-233363">
              <a:buFont typeface="Arial" panose="020B0604020202020204" pitchFamily="34" charset="0"/>
              <a:buChar char="•"/>
            </a:pPr>
            <a:r>
              <a:rPr lang="en-US" altLang="en-US" sz="1800" dirty="0">
                <a:solidFill>
                  <a:schemeClr val="tx1"/>
                </a:solidFill>
              </a:rPr>
              <a:t>Construction Schedule varies, but typically shorter because of small size of projects (1-2 years)</a:t>
            </a:r>
          </a:p>
          <a:p>
            <a:endParaRPr lang="en-US" sz="1800" dirty="0"/>
          </a:p>
        </p:txBody>
      </p:sp>
      <p:pic>
        <p:nvPicPr>
          <p:cNvPr id="9" name="Google Shape;133;p2" descr="Image of the newly renovated Bronx Council on the Arts">
            <a:extLst>
              <a:ext uri="{FF2B5EF4-FFF2-40B4-BE49-F238E27FC236}">
                <a16:creationId xmlns:a16="http://schemas.microsoft.com/office/drawing/2014/main" id="{308E3984-0546-4183-A32E-8FD0878C7305}"/>
              </a:ext>
              <a:ext uri="{C183D7F6-B498-43B3-948B-1728B52AA6E4}">
                <adec:decorative xmlns:adec="http://schemas.microsoft.com/office/drawing/2017/decorative" val="0"/>
              </a:ext>
            </a:extLst>
          </p:cNvPr>
          <p:cNvPicPr preferRelativeResize="0">
            <a:picLocks/>
          </p:cNvPicPr>
          <p:nvPr/>
        </p:nvPicPr>
        <p:blipFill rotWithShape="1">
          <a:blip r:embed="rId2" cstate="email">
            <a:extLst>
              <a:ext uri="{28A0092B-C50C-407E-A947-70E740481C1C}">
                <a14:useLocalDpi xmlns:a14="http://schemas.microsoft.com/office/drawing/2010/main"/>
              </a:ext>
            </a:extLst>
          </a:blip>
          <a:srcRect/>
          <a:stretch/>
        </p:blipFill>
        <p:spPr>
          <a:xfrm>
            <a:off x="8764031" y="1767385"/>
            <a:ext cx="3234998" cy="3803265"/>
          </a:xfrm>
          <a:prstGeom prst="roundRect">
            <a:avLst>
              <a:gd name="adj" fmla="val 178"/>
            </a:avLst>
          </a:prstGeom>
          <a:solidFill>
            <a:schemeClr val="lt1"/>
          </a:solidFill>
          <a:ln w="9525" cap="flat" cmpd="sng">
            <a:noFill/>
            <a:prstDash val="solid"/>
            <a:round/>
            <a:headEnd type="none" w="sm" len="sm"/>
            <a:tailEnd type="none" w="sm" len="sm"/>
          </a:ln>
          <a:effectLst/>
        </p:spPr>
      </p:pic>
      <p:sp>
        <p:nvSpPr>
          <p:cNvPr id="10" name="Google Shape;136;p2">
            <a:extLst>
              <a:ext uri="{FF2B5EF4-FFF2-40B4-BE49-F238E27FC236}">
                <a16:creationId xmlns:a16="http://schemas.microsoft.com/office/drawing/2014/main" id="{29BB1533-7FB6-4172-BDE8-D1FC3B9527C7}"/>
              </a:ext>
              <a:ext uri="{C183D7F6-B498-43B3-948B-1728B52AA6E4}">
                <adec:decorative xmlns:adec="http://schemas.microsoft.com/office/drawing/2017/decorative" val="1"/>
              </a:ext>
            </a:extLst>
          </p:cNvPr>
          <p:cNvSpPr/>
          <p:nvPr/>
        </p:nvSpPr>
        <p:spPr>
          <a:xfrm>
            <a:off x="9805456" y="5436782"/>
            <a:ext cx="2081744" cy="267736"/>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rmAutofit lnSpcReduction="10000"/>
          </a:bodyPr>
          <a:lstStyle/>
          <a:p>
            <a:pPr algn="r" eaLnBrk="1" hangingPunct="1">
              <a:spcBef>
                <a:spcPct val="0"/>
              </a:spcBef>
              <a:buFontTx/>
              <a:buNone/>
            </a:pPr>
            <a:r>
              <a:rPr lang="en-US" altLang="en-US" sz="1200" dirty="0">
                <a:latin typeface="Roboto" panose="02000000000000000000" pitchFamily="2" charset="0"/>
                <a:ea typeface="Roboto" panose="02000000000000000000" pitchFamily="2" charset="0"/>
              </a:rPr>
              <a:t>Bronx Council on the Arts</a:t>
            </a:r>
          </a:p>
        </p:txBody>
      </p:sp>
    </p:spTree>
    <p:extLst>
      <p:ext uri="{BB962C8B-B14F-4D97-AF65-F5344CB8AC3E}">
        <p14:creationId xmlns:p14="http://schemas.microsoft.com/office/powerpoint/2010/main" val="141127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982F4-BC1E-4900-9E17-BF661F6253AA}"/>
              </a:ext>
            </a:extLst>
          </p:cNvPr>
          <p:cNvSpPr>
            <a:spLocks noGrp="1"/>
          </p:cNvSpPr>
          <p:nvPr>
            <p:ph type="title"/>
          </p:nvPr>
        </p:nvSpPr>
        <p:spPr/>
        <p:txBody>
          <a:bodyPr/>
          <a:lstStyle/>
          <a:p>
            <a:r>
              <a:rPr lang="en-US" dirty="0"/>
              <a:t>DDC MANAGED: GETTING STARTED</a:t>
            </a:r>
          </a:p>
        </p:txBody>
      </p:sp>
      <p:sp>
        <p:nvSpPr>
          <p:cNvPr id="4" name="Content Placeholder 3">
            <a:extLst>
              <a:ext uri="{FF2B5EF4-FFF2-40B4-BE49-F238E27FC236}">
                <a16:creationId xmlns:a16="http://schemas.microsoft.com/office/drawing/2014/main" id="{763872E9-923B-405B-9170-6D393116BEC3}"/>
              </a:ext>
            </a:extLst>
          </p:cNvPr>
          <p:cNvSpPr>
            <a:spLocks noGrp="1"/>
          </p:cNvSpPr>
          <p:nvPr>
            <p:ph sz="quarter" idx="10"/>
          </p:nvPr>
        </p:nvSpPr>
        <p:spPr>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Autofit/>
          </a:bodyPr>
          <a:lstStyle/>
          <a:p>
            <a:pPr marL="457200" indent="-228600">
              <a:lnSpc>
                <a:spcPct val="120000"/>
              </a:lnSpc>
              <a:spcBef>
                <a:spcPts val="560"/>
              </a:spcBef>
              <a:buClr>
                <a:schemeClr val="dk1"/>
              </a:buClr>
              <a:buSzPts val="2800"/>
            </a:pPr>
            <a:r>
              <a:rPr lang="en-US" sz="2000" b="1" dirty="0">
                <a:solidFill>
                  <a:schemeClr val="dk1"/>
                </a:solidFill>
                <a:latin typeface="Roboto"/>
                <a:ea typeface="Roboto"/>
                <a:sym typeface="Roboto"/>
              </a:rPr>
              <a:t>Updates to the Initiation Process:</a:t>
            </a:r>
          </a:p>
          <a:p>
            <a:pPr marL="457200" indent="-228600">
              <a:lnSpc>
                <a:spcPct val="120000"/>
              </a:lnSpc>
              <a:spcBef>
                <a:spcPts val="560"/>
              </a:spcBef>
              <a:buClr>
                <a:schemeClr val="dk1"/>
              </a:buClr>
              <a:buSzPts val="2800"/>
            </a:pPr>
            <a:endParaRPr lang="en-US" sz="400" b="1" dirty="0">
              <a:solidFill>
                <a:schemeClr val="dk1"/>
              </a:solidFill>
              <a:latin typeface="Roboto"/>
              <a:ea typeface="Roboto"/>
              <a:sym typeface="Roboto"/>
            </a:endParaRPr>
          </a:p>
          <a:p>
            <a:pPr marL="457200" indent="-228600">
              <a:lnSpc>
                <a:spcPct val="120000"/>
              </a:lnSpc>
              <a:spcBef>
                <a:spcPts val="560"/>
              </a:spcBef>
              <a:buClr>
                <a:schemeClr val="dk1"/>
              </a:buClr>
              <a:buSzPts val="2800"/>
            </a:pPr>
            <a:r>
              <a:rPr lang="en-US" sz="2000" b="1" dirty="0">
                <a:solidFill>
                  <a:schemeClr val="dk1"/>
                </a:solidFill>
                <a:latin typeface="Roboto"/>
                <a:ea typeface="Roboto"/>
                <a:sym typeface="Roboto"/>
              </a:rPr>
              <a:t>There is a new initiation process for all DDC managed projects. DCLA project managers are now required to fill out forms through a Sponsor Agency Portal (SAP). This information relies heavily on the information you provide in the Program document.</a:t>
            </a:r>
          </a:p>
          <a:p>
            <a:pPr marL="457200" indent="-228600">
              <a:lnSpc>
                <a:spcPct val="120000"/>
              </a:lnSpc>
              <a:spcBef>
                <a:spcPts val="560"/>
              </a:spcBef>
              <a:buClr>
                <a:schemeClr val="dk1"/>
              </a:buClr>
              <a:buSzPts val="2800"/>
            </a:pPr>
            <a:endParaRPr lang="en-US" sz="400" b="1" dirty="0">
              <a:solidFill>
                <a:schemeClr val="dk1"/>
              </a:solidFill>
              <a:latin typeface="Roboto"/>
              <a:ea typeface="Roboto"/>
              <a:sym typeface="Roboto"/>
            </a:endParaRPr>
          </a:p>
          <a:p>
            <a:pPr marL="457200" indent="-228600">
              <a:lnSpc>
                <a:spcPct val="120000"/>
              </a:lnSpc>
              <a:spcBef>
                <a:spcPts val="560"/>
              </a:spcBef>
              <a:buClr>
                <a:schemeClr val="dk1"/>
              </a:buClr>
              <a:buSzPts val="2800"/>
            </a:pPr>
            <a:r>
              <a:rPr lang="en-US" sz="2000" b="1" dirty="0">
                <a:solidFill>
                  <a:schemeClr val="dk1"/>
                </a:solidFill>
                <a:latin typeface="Roboto"/>
                <a:ea typeface="Roboto"/>
                <a:sym typeface="Roboto"/>
              </a:rPr>
              <a:t>The Program document will look a little different this year to reflect additional questions from DDC. </a:t>
            </a:r>
          </a:p>
          <a:p>
            <a:pPr marL="457200" indent="-228600">
              <a:lnSpc>
                <a:spcPct val="120000"/>
              </a:lnSpc>
              <a:spcBef>
                <a:spcPts val="560"/>
              </a:spcBef>
              <a:buClr>
                <a:schemeClr val="dk1"/>
              </a:buClr>
              <a:buSzPts val="2800"/>
            </a:pPr>
            <a:endParaRPr lang="en-US" sz="400" b="1" dirty="0">
              <a:solidFill>
                <a:schemeClr val="dk1"/>
              </a:solidFill>
              <a:latin typeface="Roboto"/>
              <a:ea typeface="Roboto"/>
              <a:sym typeface="Roboto"/>
            </a:endParaRPr>
          </a:p>
          <a:p>
            <a:pPr marL="457200" indent="-228600">
              <a:lnSpc>
                <a:spcPct val="120000"/>
              </a:lnSpc>
              <a:spcBef>
                <a:spcPts val="560"/>
              </a:spcBef>
              <a:buClr>
                <a:schemeClr val="dk1"/>
              </a:buClr>
              <a:buSzPts val="2800"/>
            </a:pPr>
            <a:r>
              <a:rPr lang="en-US" sz="2000" b="1" dirty="0">
                <a:solidFill>
                  <a:schemeClr val="dk1"/>
                </a:solidFill>
                <a:latin typeface="Roboto"/>
                <a:ea typeface="Roboto"/>
                <a:sym typeface="Roboto"/>
              </a:rPr>
              <a:t>Please note: the sooner you get your Programs in, the better! Projects initiated early in the fiscal year have a better chance of getting through Front End Planning by February which means knowing potential shortfalls in time for the next funding request.</a:t>
            </a:r>
          </a:p>
        </p:txBody>
      </p:sp>
      <p:sp>
        <p:nvSpPr>
          <p:cNvPr id="2" name="Text Placeholder 1">
            <a:extLst>
              <a:ext uri="{FF2B5EF4-FFF2-40B4-BE49-F238E27FC236}">
                <a16:creationId xmlns:a16="http://schemas.microsoft.com/office/drawing/2014/main" id="{F498FAE1-2DF9-4ADE-A7E6-405820D19F7C}"/>
              </a:ext>
            </a:extLst>
          </p:cNvPr>
          <p:cNvSpPr>
            <a:spLocks noGrp="1"/>
          </p:cNvSpPr>
          <p:nvPr>
            <p:ph type="body" idx="2"/>
          </p:nvPr>
        </p:nvSpPr>
        <p:spPr>
          <a:xfrm>
            <a:off x="304800" y="5655580"/>
            <a:ext cx="11506200" cy="946151"/>
          </a:xfrm>
          <a:solidFill>
            <a:schemeClr val="accent1">
              <a:lumMod val="60000"/>
              <a:lumOff val="40000"/>
            </a:schemeClr>
          </a:solidFill>
          <a:ln>
            <a:noFill/>
          </a:ln>
          <a:effectLst/>
        </p:spPr>
        <p:txBody>
          <a:bodyPr>
            <a:normAutofit lnSpcReduction="10000"/>
          </a:bodyPr>
          <a:lstStyle/>
          <a:p>
            <a:r>
              <a:rPr lang="en-US" altLang="en-US" dirty="0"/>
              <a:t>If your project is fully funded, please reach out to your DCLA project manager for a Program document – if we don’t get to you first! </a:t>
            </a:r>
            <a:endParaRPr lang="en-US" dirty="0"/>
          </a:p>
        </p:txBody>
      </p:sp>
    </p:spTree>
    <p:extLst>
      <p:ext uri="{BB962C8B-B14F-4D97-AF65-F5344CB8AC3E}">
        <p14:creationId xmlns:p14="http://schemas.microsoft.com/office/powerpoint/2010/main" val="181520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982F4-BC1E-4900-9E17-BF661F6253AA}"/>
              </a:ext>
            </a:extLst>
          </p:cNvPr>
          <p:cNvSpPr>
            <a:spLocks noGrp="1"/>
          </p:cNvSpPr>
          <p:nvPr>
            <p:ph type="title"/>
          </p:nvPr>
        </p:nvSpPr>
        <p:spPr/>
        <p:txBody>
          <a:bodyPr/>
          <a:lstStyle/>
          <a:p>
            <a:r>
              <a:rPr lang="en-US" dirty="0"/>
              <a:t>DDC FRONT END PLANNING (FEP)</a:t>
            </a:r>
          </a:p>
        </p:txBody>
      </p:sp>
      <p:sp>
        <p:nvSpPr>
          <p:cNvPr id="4" name="Content Placeholder 3">
            <a:extLst>
              <a:ext uri="{FF2B5EF4-FFF2-40B4-BE49-F238E27FC236}">
                <a16:creationId xmlns:a16="http://schemas.microsoft.com/office/drawing/2014/main" id="{763872E9-923B-405B-9170-6D393116BEC3}"/>
              </a:ext>
            </a:extLst>
          </p:cNvPr>
          <p:cNvSpPr>
            <a:spLocks noGrp="1"/>
          </p:cNvSpPr>
          <p:nvPr>
            <p:ph sz="quarter" idx="10"/>
          </p:nvPr>
        </p:nvSpPr>
        <p:spPr>
          <a:xfrm>
            <a:off x="304800" y="977900"/>
            <a:ext cx="11506200" cy="5514340"/>
          </a:xfr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p>
            <a:r>
              <a:rPr lang="en-US" sz="2000" dirty="0"/>
              <a:t>Front End Planning (FEP) is the first step for all DDC Managed projects. FEP performs an initial review of all project documents followed  by a site visit, resulting in a report that will determine whether a project can move forward.  </a:t>
            </a:r>
          </a:p>
          <a:p>
            <a:endParaRPr lang="en-US" sz="1600" dirty="0"/>
          </a:p>
          <a:p>
            <a:pPr>
              <a:lnSpc>
                <a:spcPct val="90000"/>
              </a:lnSpc>
              <a:buClr>
                <a:schemeClr val="tx1"/>
              </a:buClr>
            </a:pPr>
            <a:r>
              <a:rPr lang="en-US" altLang="en-US" sz="2000" b="1" dirty="0"/>
              <a:t>FEP team generally considers:</a:t>
            </a:r>
          </a:p>
          <a:p>
            <a:pPr marL="395288" lvl="1" indent="-285750">
              <a:buClr>
                <a:schemeClr val="tx1"/>
              </a:buClr>
              <a:buSzPct val="80000"/>
              <a:buFont typeface="Arial" panose="020B0604020202020204" pitchFamily="34" charset="0"/>
              <a:buChar char="•"/>
            </a:pPr>
            <a:r>
              <a:rPr lang="en-US" altLang="en-US" sz="1800" dirty="0"/>
              <a:t>Completeness, feasibility and complexity of submitted scope</a:t>
            </a:r>
          </a:p>
          <a:p>
            <a:pPr marL="395288" lvl="1" indent="-285750">
              <a:buClr>
                <a:schemeClr val="tx1"/>
              </a:buClr>
              <a:buSzPct val="80000"/>
              <a:buFont typeface="Arial" panose="020B0604020202020204" pitchFamily="34" charset="0"/>
              <a:buChar char="•"/>
            </a:pPr>
            <a:r>
              <a:rPr lang="en-US" altLang="en-US" sz="1800" dirty="0"/>
              <a:t>Budget</a:t>
            </a:r>
          </a:p>
          <a:p>
            <a:pPr marL="395288" lvl="1" indent="-285750">
              <a:buClr>
                <a:schemeClr val="tx1"/>
              </a:buClr>
              <a:buSzPct val="80000"/>
              <a:buFont typeface="Arial" panose="020B0604020202020204" pitchFamily="34" charset="0"/>
              <a:buChar char="•"/>
            </a:pPr>
            <a:r>
              <a:rPr lang="en-US" altLang="en-US" sz="1800" dirty="0"/>
              <a:t>Legal requirements </a:t>
            </a:r>
          </a:p>
          <a:p>
            <a:pPr marL="457200" lvl="1" indent="0">
              <a:lnSpc>
                <a:spcPct val="90000"/>
              </a:lnSpc>
              <a:buClr>
                <a:schemeClr val="tx1"/>
              </a:buClr>
              <a:buSzPct val="80000"/>
              <a:buNone/>
            </a:pPr>
            <a:endParaRPr lang="en-US" altLang="en-US" sz="1800" dirty="0"/>
          </a:p>
          <a:p>
            <a:pPr>
              <a:lnSpc>
                <a:spcPct val="90000"/>
              </a:lnSpc>
              <a:buClr>
                <a:schemeClr val="tx1"/>
              </a:buClr>
              <a:buSzPct val="80000"/>
            </a:pPr>
            <a:r>
              <a:rPr lang="en-US" altLang="en-US" sz="2000" b="1" dirty="0"/>
              <a:t>Report generally includes:</a:t>
            </a:r>
          </a:p>
          <a:p>
            <a:pPr marL="395288" lvl="1" indent="-285750">
              <a:buClr>
                <a:schemeClr val="tx1"/>
              </a:buClr>
              <a:buSzPct val="80000"/>
              <a:buFont typeface="Arial" panose="020B0604020202020204" pitchFamily="34" charset="0"/>
              <a:buChar char="•"/>
            </a:pPr>
            <a:r>
              <a:rPr lang="en-US" altLang="en-US" sz="1800" dirty="0"/>
              <a:t>Recommendations for changes to scope</a:t>
            </a:r>
          </a:p>
          <a:p>
            <a:pPr marL="395288" lvl="1" indent="-285750">
              <a:buClr>
                <a:schemeClr val="tx1"/>
              </a:buClr>
              <a:buSzPct val="80000"/>
              <a:buFont typeface="Arial" panose="020B0604020202020204" pitchFamily="34" charset="0"/>
              <a:buChar char="•"/>
            </a:pPr>
            <a:r>
              <a:rPr lang="en-US" altLang="en-US" sz="1800" dirty="0"/>
              <a:t>Cost estimate</a:t>
            </a:r>
          </a:p>
          <a:p>
            <a:pPr marL="395288" lvl="1" indent="-285750">
              <a:buClr>
                <a:schemeClr val="tx1"/>
              </a:buClr>
              <a:buSzPct val="80000"/>
              <a:buFont typeface="Arial" panose="020B0604020202020204" pitchFamily="34" charset="0"/>
              <a:buChar char="•"/>
            </a:pPr>
            <a:r>
              <a:rPr lang="en-US" altLang="en-US" sz="1800" dirty="0"/>
              <a:t>Project schedule</a:t>
            </a:r>
          </a:p>
          <a:p>
            <a:pPr marL="395288" lvl="1" indent="-285750">
              <a:buClr>
                <a:schemeClr val="tx1"/>
              </a:buClr>
              <a:buSzPct val="80000"/>
              <a:buFont typeface="Arial" panose="020B0604020202020204" pitchFamily="34" charset="0"/>
              <a:buChar char="•"/>
            </a:pPr>
            <a:r>
              <a:rPr lang="en-US" altLang="en-US" sz="1800" dirty="0"/>
              <a:t>Design Fee</a:t>
            </a:r>
          </a:p>
          <a:p>
            <a:pPr lvl="1">
              <a:lnSpc>
                <a:spcPct val="90000"/>
              </a:lnSpc>
              <a:buFont typeface="Courier New" panose="02070309020205020404" pitchFamily="49" charset="0"/>
              <a:buChar char="o"/>
            </a:pPr>
            <a:endParaRPr lang="en-US" altLang="en-US" sz="1800" dirty="0"/>
          </a:p>
          <a:p>
            <a:pPr>
              <a:lnSpc>
                <a:spcPct val="90000"/>
              </a:lnSpc>
            </a:pPr>
            <a:r>
              <a:rPr lang="en-US" altLang="en-US" sz="2000" dirty="0"/>
              <a:t>FEP takes on average around three months to produce a report</a:t>
            </a:r>
          </a:p>
          <a:p>
            <a:pPr>
              <a:lnSpc>
                <a:spcPct val="90000"/>
              </a:lnSpc>
            </a:pPr>
            <a:endParaRPr lang="en-US" altLang="en-US" sz="700" b="1" dirty="0"/>
          </a:p>
          <a:p>
            <a:r>
              <a:rPr lang="en-US" altLang="en-US" sz="2000" dirty="0"/>
              <a:t>Report findings will determine whether a project can proceed with design (i.e. DDC will return the project if the scope does not align with the budget)</a:t>
            </a:r>
            <a:endParaRPr lang="en-US" sz="2800" dirty="0"/>
          </a:p>
        </p:txBody>
      </p:sp>
    </p:spTree>
    <p:extLst>
      <p:ext uri="{BB962C8B-B14F-4D97-AF65-F5344CB8AC3E}">
        <p14:creationId xmlns:p14="http://schemas.microsoft.com/office/powerpoint/2010/main" val="396672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pPr>
              <a:buClr>
                <a:srgbClr val="000000"/>
              </a:buClr>
              <a:buFont typeface="Arial"/>
            </a:pPr>
            <a:r>
              <a:rPr lang="en-US" dirty="0"/>
              <a:t>DDC MANAGED: TIMELINE</a:t>
            </a:r>
            <a:endParaRPr dirty="0"/>
          </a:p>
        </p:txBody>
      </p:sp>
      <p:sp>
        <p:nvSpPr>
          <p:cNvPr id="293" name="Google Shape;293;p28"/>
          <p:cNvSpPr>
            <a:spLocks noGrp="1"/>
          </p:cNvSpPr>
          <p:nvPr>
            <p:ph type="body" idx="4294967295"/>
          </p:nvPr>
        </p:nvSpPr>
        <p:spPr>
          <a:xfrm>
            <a:off x="389505" y="935482"/>
            <a:ext cx="11379141" cy="419100"/>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p>
            <a:pPr marL="0" lvl="0" indent="0">
              <a:lnSpc>
                <a:spcPct val="110000"/>
              </a:lnSpc>
              <a:spcBef>
                <a:spcPts val="0"/>
              </a:spcBef>
              <a:buSzPts val="1800"/>
            </a:pPr>
            <a:r>
              <a:rPr lang="en-US" sz="1600" b="1" dirty="0">
                <a:latin typeface="Roboto"/>
                <a:ea typeface="Roboto"/>
                <a:cs typeface="Roboto"/>
                <a:sym typeface="Roboto"/>
              </a:rPr>
              <a:t>In most cases, the City will manage your construction project. </a:t>
            </a:r>
            <a:r>
              <a:rPr lang="en-US" sz="1600" b="1" dirty="0">
                <a:latin typeface="Roboto" panose="02000000000000000000" pitchFamily="2" charset="0"/>
                <a:ea typeface="Roboto" panose="02000000000000000000" pitchFamily="2" charset="0"/>
              </a:rPr>
              <a:t>Average pre-COVID timelines were:</a:t>
            </a:r>
            <a:endParaRPr sz="1200" dirty="0">
              <a:latin typeface="Roboto"/>
              <a:ea typeface="Roboto"/>
              <a:cs typeface="Roboto"/>
              <a:sym typeface="Roboto"/>
            </a:endParaRPr>
          </a:p>
        </p:txBody>
      </p:sp>
      <p:sp>
        <p:nvSpPr>
          <p:cNvPr id="32" name="TextBox 31"/>
          <p:cNvSpPr txBox="1"/>
          <p:nvPr/>
        </p:nvSpPr>
        <p:spPr>
          <a:xfrm>
            <a:off x="83187" y="1432597"/>
            <a:ext cx="1897588" cy="1169551"/>
          </a:xfrm>
          <a:prstGeom prst="rect">
            <a:avLst/>
          </a:prstGeom>
          <a:noFill/>
          <a:ln>
            <a:noFill/>
          </a:ln>
        </p:spPr>
        <p:txBody>
          <a:bodyPr wrap="square" rtlCol="0">
            <a:spAutoFit/>
          </a:bodyPr>
          <a:lstStyle/>
          <a:p>
            <a:pPr marL="225425" indent="-225425"/>
            <a:r>
              <a:rPr lang="en-US" b="1" dirty="0">
                <a:solidFill>
                  <a:srgbClr val="3890A8"/>
                </a:solidFill>
                <a:latin typeface="Roboto" panose="02000000000000000000" pitchFamily="2" charset="0"/>
                <a:ea typeface="Roboto" panose="02000000000000000000" pitchFamily="2" charset="0"/>
              </a:rPr>
              <a:t>1 | Project Scope Creation</a:t>
            </a:r>
          </a:p>
          <a:p>
            <a:pPr marL="225425"/>
            <a:r>
              <a:rPr lang="en-US" dirty="0">
                <a:latin typeface="Roboto" panose="02000000000000000000" pitchFamily="2" charset="0"/>
                <a:ea typeface="Roboto" panose="02000000000000000000" pitchFamily="2" charset="0"/>
              </a:rPr>
              <a:t>Work with DCLA Project Manager to define scope</a:t>
            </a:r>
          </a:p>
        </p:txBody>
      </p:sp>
      <p:sp>
        <p:nvSpPr>
          <p:cNvPr id="39" name="Chevron 38"/>
          <p:cNvSpPr/>
          <p:nvPr/>
        </p:nvSpPr>
        <p:spPr>
          <a:xfrm>
            <a:off x="91440" y="2743200"/>
            <a:ext cx="1621985" cy="510974"/>
          </a:xfrm>
          <a:prstGeom prst="chevron">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3-9 Months</a:t>
            </a:r>
          </a:p>
        </p:txBody>
      </p:sp>
      <p:sp>
        <p:nvSpPr>
          <p:cNvPr id="37" name="Rectangle 36"/>
          <p:cNvSpPr/>
          <p:nvPr/>
        </p:nvSpPr>
        <p:spPr>
          <a:xfrm>
            <a:off x="1425223" y="3336152"/>
            <a:ext cx="1961443" cy="1169551"/>
          </a:xfrm>
          <a:prstGeom prst="rect">
            <a:avLst/>
          </a:prstGeom>
          <a:ln>
            <a:noFill/>
          </a:ln>
        </p:spPr>
        <p:txBody>
          <a:bodyPr wrap="square">
            <a:spAutoFit/>
          </a:bodyPr>
          <a:lstStyle/>
          <a:p>
            <a:pPr marL="282575" indent="-282575"/>
            <a:r>
              <a:rPr lang="en-US" b="1" dirty="0">
                <a:solidFill>
                  <a:srgbClr val="90D164"/>
                </a:solidFill>
                <a:latin typeface="Roboto" panose="02000000000000000000" pitchFamily="2" charset="0"/>
                <a:ea typeface="Roboto" panose="02000000000000000000" pitchFamily="2" charset="0"/>
              </a:rPr>
              <a:t>2 | Front End Planning:</a:t>
            </a:r>
          </a:p>
          <a:p>
            <a:pPr marL="282575" indent="-282575"/>
            <a:r>
              <a:rPr lang="en-US" dirty="0">
                <a:latin typeface="Roboto" panose="02000000000000000000" pitchFamily="2" charset="0"/>
                <a:ea typeface="Roboto" panose="02000000000000000000" pitchFamily="2" charset="0"/>
              </a:rPr>
              <a:t>	DDC will do initial feasibility and cost estimate reports</a:t>
            </a:r>
          </a:p>
        </p:txBody>
      </p:sp>
      <p:sp>
        <p:nvSpPr>
          <p:cNvPr id="25" name="Chevron 24"/>
          <p:cNvSpPr/>
          <p:nvPr/>
        </p:nvSpPr>
        <p:spPr>
          <a:xfrm>
            <a:off x="1499616" y="2743200"/>
            <a:ext cx="1621985" cy="510974"/>
          </a:xfrm>
          <a:prstGeom prst="chevron">
            <a:avLst/>
          </a:prstGeom>
          <a:solidFill>
            <a:srgbClr val="90D1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9</a:t>
            </a:r>
          </a:p>
          <a:p>
            <a:pPr algn="ctr"/>
            <a:r>
              <a:rPr lang="en-US" sz="1600" b="1" dirty="0">
                <a:solidFill>
                  <a:schemeClr val="bg1"/>
                </a:solidFill>
                <a:latin typeface="Roboto" panose="02000000000000000000" pitchFamily="2" charset="0"/>
              </a:rPr>
              <a:t> Months</a:t>
            </a:r>
          </a:p>
        </p:txBody>
      </p:sp>
      <p:sp>
        <p:nvSpPr>
          <p:cNvPr id="64" name="Rectangle 63"/>
          <p:cNvSpPr/>
          <p:nvPr/>
        </p:nvSpPr>
        <p:spPr>
          <a:xfrm>
            <a:off x="3443113" y="1484774"/>
            <a:ext cx="1989666" cy="1169551"/>
          </a:xfrm>
          <a:prstGeom prst="rect">
            <a:avLst/>
          </a:prstGeom>
        </p:spPr>
        <p:txBody>
          <a:bodyPr wrap="square">
            <a:spAutoFit/>
          </a:bodyPr>
          <a:lstStyle/>
          <a:p>
            <a:pPr marL="282575" indent="-282575"/>
            <a:r>
              <a:rPr lang="en-US" b="1" dirty="0">
                <a:solidFill>
                  <a:srgbClr val="4AAF8A"/>
                </a:solidFill>
                <a:latin typeface="Roboto" panose="02000000000000000000" pitchFamily="2" charset="0"/>
                <a:ea typeface="Roboto" panose="02000000000000000000" pitchFamily="2" charset="0"/>
              </a:rPr>
              <a:t>3 | Project Design:</a:t>
            </a:r>
          </a:p>
          <a:p>
            <a:pPr marL="282575" indent="-282575"/>
            <a:r>
              <a:rPr lang="en-US" dirty="0">
                <a:latin typeface="Roboto" panose="02000000000000000000" pitchFamily="2" charset="0"/>
                <a:ea typeface="Roboto" panose="02000000000000000000" pitchFamily="2" charset="0"/>
              </a:rPr>
              <a:t>	Consultants procurement and design is managed by DDC</a:t>
            </a:r>
          </a:p>
        </p:txBody>
      </p:sp>
      <p:sp>
        <p:nvSpPr>
          <p:cNvPr id="26" name="Chevron 25"/>
          <p:cNvSpPr/>
          <p:nvPr/>
        </p:nvSpPr>
        <p:spPr>
          <a:xfrm>
            <a:off x="2898648" y="2743200"/>
            <a:ext cx="3044306" cy="510974"/>
          </a:xfrm>
          <a:prstGeom prst="chevron">
            <a:avLst/>
          </a:prstGeom>
          <a:solidFill>
            <a:srgbClr val="4AAF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12-18</a:t>
            </a:r>
          </a:p>
          <a:p>
            <a:pPr algn="ctr"/>
            <a:r>
              <a:rPr lang="en-US" sz="1600" b="1" dirty="0">
                <a:solidFill>
                  <a:schemeClr val="bg1"/>
                </a:solidFill>
                <a:latin typeface="Roboto" panose="02000000000000000000" pitchFamily="2" charset="0"/>
              </a:rPr>
              <a:t> Months</a:t>
            </a:r>
          </a:p>
        </p:txBody>
      </p:sp>
      <p:sp>
        <p:nvSpPr>
          <p:cNvPr id="21" name="Rectangle 20"/>
          <p:cNvSpPr/>
          <p:nvPr/>
        </p:nvSpPr>
        <p:spPr>
          <a:xfrm>
            <a:off x="5641625" y="3330508"/>
            <a:ext cx="2078770" cy="1600438"/>
          </a:xfrm>
          <a:prstGeom prst="rect">
            <a:avLst/>
          </a:prstGeom>
        </p:spPr>
        <p:txBody>
          <a:bodyPr wrap="square">
            <a:spAutoFit/>
          </a:bodyPr>
          <a:lstStyle/>
          <a:p>
            <a:pPr marL="282575" indent="-282575"/>
            <a:r>
              <a:rPr lang="en-US" b="1" dirty="0">
                <a:solidFill>
                  <a:srgbClr val="236EBE"/>
                </a:solidFill>
                <a:latin typeface="Roboto" panose="02000000000000000000" pitchFamily="2" charset="0"/>
                <a:ea typeface="Roboto" panose="02000000000000000000" pitchFamily="2" charset="0"/>
              </a:rPr>
              <a:t>4 | Construction Contract Bidding:</a:t>
            </a:r>
          </a:p>
          <a:p>
            <a:pPr marL="282575" indent="-282575"/>
            <a:r>
              <a:rPr lang="en-US" dirty="0">
                <a:latin typeface="Roboto" panose="02000000000000000000" pitchFamily="2" charset="0"/>
                <a:ea typeface="Roboto" panose="02000000000000000000" pitchFamily="2" charset="0"/>
              </a:rPr>
              <a:t>	Once construction documents are finalized, project is bid out and contactors procured</a:t>
            </a:r>
          </a:p>
        </p:txBody>
      </p:sp>
      <p:sp>
        <p:nvSpPr>
          <p:cNvPr id="40" name="Chevron 39"/>
          <p:cNvSpPr/>
          <p:nvPr/>
        </p:nvSpPr>
        <p:spPr>
          <a:xfrm>
            <a:off x="5724144" y="2743200"/>
            <a:ext cx="1621985" cy="510974"/>
          </a:xfrm>
          <a:prstGeom prst="chevron">
            <a:avLst/>
          </a:prstGeom>
          <a:solidFill>
            <a:srgbClr val="236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9</a:t>
            </a:r>
          </a:p>
          <a:p>
            <a:pPr algn="ctr"/>
            <a:r>
              <a:rPr lang="en-US" sz="1600" b="1" dirty="0">
                <a:solidFill>
                  <a:schemeClr val="bg1"/>
                </a:solidFill>
                <a:latin typeface="Roboto" panose="02000000000000000000" pitchFamily="2" charset="0"/>
              </a:rPr>
              <a:t> Months</a:t>
            </a:r>
          </a:p>
        </p:txBody>
      </p:sp>
      <p:sp>
        <p:nvSpPr>
          <p:cNvPr id="24" name="Rectangle 23"/>
          <p:cNvSpPr/>
          <p:nvPr/>
        </p:nvSpPr>
        <p:spPr>
          <a:xfrm>
            <a:off x="8136470" y="1479129"/>
            <a:ext cx="2362764" cy="1169551"/>
          </a:xfrm>
          <a:prstGeom prst="rect">
            <a:avLst/>
          </a:prstGeom>
        </p:spPr>
        <p:txBody>
          <a:bodyPr wrap="square">
            <a:spAutoFit/>
          </a:bodyPr>
          <a:lstStyle/>
          <a:p>
            <a:pPr marL="282575" indent="-282575"/>
            <a:r>
              <a:rPr lang="en-US" b="1" dirty="0">
                <a:solidFill>
                  <a:srgbClr val="7CBAD3"/>
                </a:solidFill>
                <a:latin typeface="Roboto" panose="02000000000000000000" pitchFamily="2" charset="0"/>
                <a:ea typeface="Roboto" panose="02000000000000000000" pitchFamily="2" charset="0"/>
              </a:rPr>
              <a:t>5 | Construction:</a:t>
            </a:r>
          </a:p>
          <a:p>
            <a:pPr marL="282575" indent="-282575"/>
            <a:r>
              <a:rPr lang="en-US" dirty="0">
                <a:latin typeface="Roboto" panose="02000000000000000000" pitchFamily="2" charset="0"/>
                <a:ea typeface="Roboto" panose="02000000000000000000" pitchFamily="2" charset="0"/>
              </a:rPr>
              <a:t>	DDC holds all contracts and manages construction through </a:t>
            </a:r>
          </a:p>
          <a:p>
            <a:pPr marL="282575" indent="-282575"/>
            <a:r>
              <a:rPr lang="en-US" dirty="0">
                <a:latin typeface="Roboto" panose="02000000000000000000" pitchFamily="2" charset="0"/>
                <a:ea typeface="Roboto" panose="02000000000000000000" pitchFamily="2" charset="0"/>
              </a:rPr>
              <a:t>	C of O (if required)</a:t>
            </a:r>
          </a:p>
        </p:txBody>
      </p:sp>
      <p:sp>
        <p:nvSpPr>
          <p:cNvPr id="27" name="Chevron 26"/>
          <p:cNvSpPr/>
          <p:nvPr/>
        </p:nvSpPr>
        <p:spPr>
          <a:xfrm>
            <a:off x="7136087" y="2743200"/>
            <a:ext cx="4074249" cy="510974"/>
          </a:xfrm>
          <a:prstGeom prst="chevron">
            <a:avLst/>
          </a:prstGeom>
          <a:solidFill>
            <a:srgbClr val="7CBA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6-24</a:t>
            </a:r>
          </a:p>
          <a:p>
            <a:pPr algn="ctr"/>
            <a:r>
              <a:rPr lang="en-US" sz="1600" b="1" dirty="0">
                <a:solidFill>
                  <a:schemeClr val="bg1"/>
                </a:solidFill>
                <a:latin typeface="Roboto" panose="02000000000000000000" pitchFamily="2" charset="0"/>
              </a:rPr>
              <a:t> Months</a:t>
            </a:r>
          </a:p>
        </p:txBody>
      </p:sp>
      <p:sp>
        <p:nvSpPr>
          <p:cNvPr id="28" name="Rectangle 27"/>
          <p:cNvSpPr/>
          <p:nvPr/>
        </p:nvSpPr>
        <p:spPr>
          <a:xfrm>
            <a:off x="10634045" y="3281559"/>
            <a:ext cx="1989666" cy="1384995"/>
          </a:xfrm>
          <a:prstGeom prst="rect">
            <a:avLst/>
          </a:prstGeom>
        </p:spPr>
        <p:txBody>
          <a:bodyPr wrap="square">
            <a:spAutoFit/>
          </a:bodyPr>
          <a:lstStyle/>
          <a:p>
            <a:pPr marL="282575" indent="-282575"/>
            <a:r>
              <a:rPr lang="en-US" b="1" dirty="0">
                <a:solidFill>
                  <a:srgbClr val="B22A91"/>
                </a:solidFill>
                <a:latin typeface="Roboto" panose="02000000000000000000" pitchFamily="2" charset="0"/>
                <a:ea typeface="Roboto" panose="02000000000000000000" pitchFamily="2" charset="0"/>
              </a:rPr>
              <a:t>6 | Project </a:t>
            </a:r>
          </a:p>
          <a:p>
            <a:pPr marL="282575" indent="-46038"/>
            <a:r>
              <a:rPr lang="en-US" b="1" dirty="0">
                <a:solidFill>
                  <a:srgbClr val="B22A91"/>
                </a:solidFill>
                <a:latin typeface="Roboto" panose="02000000000000000000" pitchFamily="2" charset="0"/>
                <a:ea typeface="Roboto" panose="02000000000000000000" pitchFamily="2" charset="0"/>
              </a:rPr>
              <a:t>Closeout:</a:t>
            </a:r>
          </a:p>
          <a:p>
            <a:pPr marL="282575" indent="-282575"/>
            <a:r>
              <a:rPr lang="en-US" dirty="0">
                <a:latin typeface="Roboto" panose="02000000000000000000" pitchFamily="2" charset="0"/>
                <a:ea typeface="Roboto" panose="02000000000000000000" pitchFamily="2" charset="0"/>
              </a:rPr>
              <a:t>	Closeout with project </a:t>
            </a:r>
          </a:p>
          <a:p>
            <a:pPr marL="282575" indent="-1588"/>
            <a:r>
              <a:rPr lang="en-US" dirty="0">
                <a:latin typeface="Roboto" panose="02000000000000000000" pitchFamily="2" charset="0"/>
                <a:ea typeface="Roboto" panose="02000000000000000000" pitchFamily="2" charset="0"/>
              </a:rPr>
              <a:t>evaluation </a:t>
            </a:r>
          </a:p>
          <a:p>
            <a:pPr marL="282575" indent="-1588"/>
            <a:r>
              <a:rPr lang="en-US" dirty="0">
                <a:latin typeface="Roboto" panose="02000000000000000000" pitchFamily="2" charset="0"/>
                <a:ea typeface="Roboto" panose="02000000000000000000" pitchFamily="2" charset="0"/>
              </a:rPr>
              <a:t>and summary </a:t>
            </a:r>
          </a:p>
        </p:txBody>
      </p:sp>
      <p:sp>
        <p:nvSpPr>
          <p:cNvPr id="41" name="Chevron 40"/>
          <p:cNvSpPr/>
          <p:nvPr/>
        </p:nvSpPr>
        <p:spPr>
          <a:xfrm>
            <a:off x="10996097" y="2743200"/>
            <a:ext cx="1046285" cy="510974"/>
          </a:xfrm>
          <a:prstGeom prst="chevron">
            <a:avLst/>
          </a:prstGeom>
          <a:solidFill>
            <a:srgbClr val="B22A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3</a:t>
            </a:r>
          </a:p>
          <a:p>
            <a:pPr algn="ctr"/>
            <a:r>
              <a:rPr lang="en-US" sz="1600" b="1" dirty="0">
                <a:solidFill>
                  <a:schemeClr val="bg1"/>
                </a:solidFill>
                <a:latin typeface="Roboto" panose="02000000000000000000" pitchFamily="2" charset="0"/>
              </a:rPr>
              <a:t>Mo</a:t>
            </a:r>
          </a:p>
        </p:txBody>
      </p:sp>
      <p:sp>
        <p:nvSpPr>
          <p:cNvPr id="311" name="Google Shape;311;p28"/>
          <p:cNvSpPr/>
          <p:nvPr/>
        </p:nvSpPr>
        <p:spPr>
          <a:xfrm>
            <a:off x="420624" y="5119688"/>
            <a:ext cx="11345294" cy="1644606"/>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lvl="0" algn="ctr">
              <a:lnSpc>
                <a:spcPct val="110000"/>
              </a:lnSpc>
              <a:buClr>
                <a:schemeClr val="dk1"/>
              </a:buClr>
              <a:buSzPts val="1800"/>
            </a:pPr>
            <a:r>
              <a:rPr lang="en-US" sz="1600" b="1" dirty="0">
                <a:solidFill>
                  <a:schemeClr val="dk1"/>
                </a:solidFill>
                <a:latin typeface="Roboto"/>
                <a:ea typeface="Roboto"/>
                <a:cs typeface="Roboto"/>
                <a:sym typeface="Roboto"/>
              </a:rPr>
              <a:t>OMB and Comptroller approval is required to engage a consultant. A Certificate to Proceed (CP) from OMB and a registered contract by the Comptroller will be needed at multiple steps.</a:t>
            </a:r>
          </a:p>
          <a:p>
            <a:pPr algn="ctr">
              <a:lnSpc>
                <a:spcPct val="110000"/>
              </a:lnSpc>
              <a:buClr>
                <a:schemeClr val="dk1"/>
              </a:buClr>
              <a:buSzPts val="1800"/>
            </a:pPr>
            <a:r>
              <a:rPr lang="en-US" sz="1600" b="1" dirty="0">
                <a:solidFill>
                  <a:schemeClr val="dk1"/>
                </a:solidFill>
                <a:latin typeface="Roboto"/>
                <a:ea typeface="Roboto"/>
                <a:cs typeface="Roboto"/>
                <a:sym typeface="Roboto"/>
              </a:rPr>
              <a:t>Timeframes depend on the scale, budget and complexity of the project. This timeline represents optimal durations without delays and is based on complete submissions + timely actions. </a:t>
            </a:r>
            <a:r>
              <a:rPr lang="en-US" sz="1600" b="1" dirty="0">
                <a:solidFill>
                  <a:schemeClr val="tx1"/>
                </a:solidFill>
                <a:latin typeface="Roboto" panose="02000000000000000000" pitchFamily="2" charset="0"/>
                <a:ea typeface="Roboto" panose="02000000000000000000" pitchFamily="2" charset="0"/>
              </a:rPr>
              <a:t>Compiling and approving legal requirements may result in delays (Restrictive Covenants, mortgage subordinations, lease amendments, etc.)</a:t>
            </a:r>
          </a:p>
        </p:txBody>
      </p:sp>
    </p:spTree>
    <p:extLst>
      <p:ext uri="{BB962C8B-B14F-4D97-AF65-F5344CB8AC3E}">
        <p14:creationId xmlns:p14="http://schemas.microsoft.com/office/powerpoint/2010/main" val="144049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250C56-B16F-430A-96A6-7B8DBC1F0A22}"/>
              </a:ext>
            </a:extLst>
          </p:cNvPr>
          <p:cNvSpPr>
            <a:spLocks noGrp="1"/>
          </p:cNvSpPr>
          <p:nvPr>
            <p:ph type="title"/>
          </p:nvPr>
        </p:nvSpPr>
        <p:spPr/>
        <p:txBody>
          <a:bodyPr/>
          <a:lstStyle/>
          <a:p>
            <a:r>
              <a:rPr lang="en-US" dirty="0"/>
              <a:t>EDC MANAGED</a:t>
            </a:r>
          </a:p>
        </p:txBody>
      </p:sp>
      <p:pic>
        <p:nvPicPr>
          <p:cNvPr id="6" name="Picture 5" descr="Photo of Big Bird at the Museum of the Moving Image Henson Gallery"/>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6334" y="874888"/>
            <a:ext cx="3796695" cy="5411126"/>
          </a:xfrm>
          <a:prstGeom prst="rect">
            <a:avLst/>
          </a:prstGeom>
        </p:spPr>
      </p:pic>
      <p:sp>
        <p:nvSpPr>
          <p:cNvPr id="2" name="Text Placeholder 1">
            <a:extLst>
              <a:ext uri="{FF2B5EF4-FFF2-40B4-BE49-F238E27FC236}">
                <a16:creationId xmlns:a16="http://schemas.microsoft.com/office/drawing/2014/main" id="{B7FC1E77-961E-4AC3-BD46-861097A95E6A}"/>
              </a:ext>
            </a:extLst>
          </p:cNvPr>
          <p:cNvSpPr>
            <a:spLocks noGrp="1"/>
          </p:cNvSpPr>
          <p:nvPr>
            <p:ph type="body" idx="1"/>
          </p:nvPr>
        </p:nvSpPr>
        <p:spPr>
          <a:xfrm>
            <a:off x="4659085" y="884413"/>
            <a:ext cx="7095469" cy="5414787"/>
          </a:xfrm>
        </p:spPr>
        <p:txBody>
          <a:bodyPr anchor="ctr" anchorCtr="0"/>
          <a:lstStyle/>
          <a:p>
            <a:pPr marL="285750" indent="-285750">
              <a:lnSpc>
                <a:spcPct val="90000"/>
              </a:lnSpc>
              <a:buClrTx/>
              <a:buSzPct val="100000"/>
              <a:buFont typeface="Arial" panose="020B0604020202020204" pitchFamily="34" charset="0"/>
              <a:buChar char="•"/>
            </a:pPr>
            <a:r>
              <a:rPr lang="en-US" altLang="en-US" sz="1800" dirty="0">
                <a:solidFill>
                  <a:schemeClr val="tx1"/>
                </a:solidFill>
                <a:cs typeface="Arial" panose="020B0604020202020204" pitchFamily="34" charset="0"/>
              </a:rPr>
              <a:t>EDC determines which projects they will manage</a:t>
            </a:r>
            <a:endParaRPr lang="en-US" altLang="en-US" sz="500" dirty="0">
              <a:solidFill>
                <a:schemeClr val="tx1"/>
              </a:solidFill>
              <a:cs typeface="Arial" panose="020B0604020202020204" pitchFamily="34" charset="0"/>
            </a:endParaRPr>
          </a:p>
          <a:p>
            <a:pPr marL="285750" indent="-285750">
              <a:lnSpc>
                <a:spcPct val="90000"/>
              </a:lnSpc>
              <a:buClrTx/>
              <a:buSzPct val="100000"/>
              <a:buFont typeface="Arial" panose="020B0604020202020204" pitchFamily="34" charset="0"/>
              <a:buChar char="•"/>
            </a:pPr>
            <a:r>
              <a:rPr lang="en-US" altLang="en-US" sz="1800" dirty="0">
                <a:solidFill>
                  <a:schemeClr val="tx1"/>
                </a:solidFill>
                <a:cs typeface="Arial" panose="020B0604020202020204" pitchFamily="34" charset="0"/>
              </a:rPr>
              <a:t>Projects must include an </a:t>
            </a:r>
            <a:r>
              <a:rPr lang="en-US" altLang="en-US" sz="1800" b="1" dirty="0">
                <a:solidFill>
                  <a:schemeClr val="tx1"/>
                </a:solidFill>
                <a:cs typeface="Arial" panose="020B0604020202020204" pitchFamily="34" charset="0"/>
              </a:rPr>
              <a:t>economic development focus </a:t>
            </a:r>
            <a:r>
              <a:rPr lang="en-US" altLang="en-US" sz="1800" dirty="0">
                <a:solidFill>
                  <a:schemeClr val="tx1"/>
                </a:solidFill>
                <a:cs typeface="Arial" panose="020B0604020202020204" pitchFamily="34" charset="0"/>
              </a:rPr>
              <a:t>(e.g. located within a redevelopment area and/or opportunity for job creation)</a:t>
            </a:r>
            <a:endParaRPr lang="en-US" altLang="en-US" sz="500" dirty="0">
              <a:solidFill>
                <a:schemeClr val="tx1"/>
              </a:solidFill>
            </a:endParaRPr>
          </a:p>
          <a:p>
            <a:pPr marL="285750" indent="-285750">
              <a:lnSpc>
                <a:spcPct val="90000"/>
              </a:lnSpc>
              <a:buClrTx/>
              <a:buSzPct val="100000"/>
              <a:buFont typeface="Arial" panose="020B0604020202020204" pitchFamily="34" charset="0"/>
              <a:buChar char="•"/>
            </a:pPr>
            <a:r>
              <a:rPr lang="en-US" altLang="en-US" sz="1800" dirty="0">
                <a:solidFill>
                  <a:schemeClr val="tx1"/>
                </a:solidFill>
              </a:rPr>
              <a:t>Project is </a:t>
            </a:r>
            <a:r>
              <a:rPr lang="en-US" altLang="en-US" sz="1800" b="1" dirty="0">
                <a:solidFill>
                  <a:schemeClr val="tx1"/>
                </a:solidFill>
              </a:rPr>
              <a:t>technically complex </a:t>
            </a:r>
            <a:r>
              <a:rPr lang="en-US" altLang="en-US" sz="1800" dirty="0">
                <a:solidFill>
                  <a:schemeClr val="tx1"/>
                </a:solidFill>
              </a:rPr>
              <a:t>and/or has </a:t>
            </a:r>
            <a:r>
              <a:rPr lang="en-US" altLang="en-US" sz="1800" b="1" dirty="0">
                <a:solidFill>
                  <a:schemeClr val="tx1"/>
                </a:solidFill>
              </a:rPr>
              <a:t>special scheduling needs </a:t>
            </a:r>
            <a:endParaRPr lang="en-US" altLang="en-US" sz="500" dirty="0">
              <a:solidFill>
                <a:schemeClr val="tx1"/>
              </a:solidFill>
              <a:cs typeface="Arial" panose="020B0604020202020204" pitchFamily="34" charset="0"/>
            </a:endParaRPr>
          </a:p>
          <a:p>
            <a:pPr marL="285750" indent="-285750">
              <a:lnSpc>
                <a:spcPct val="90000"/>
              </a:lnSpc>
              <a:buClrTx/>
              <a:buSzPct val="100000"/>
              <a:buFont typeface="Arial" panose="020B0604020202020204" pitchFamily="34" charset="0"/>
              <a:buChar char="•"/>
            </a:pPr>
            <a:r>
              <a:rPr lang="en-US" altLang="en-US" sz="1800" dirty="0">
                <a:solidFill>
                  <a:schemeClr val="tx1"/>
                </a:solidFill>
                <a:cs typeface="Arial" panose="020B0604020202020204" pitchFamily="34" charset="0"/>
              </a:rPr>
              <a:t>Generally smaller </a:t>
            </a:r>
            <a:r>
              <a:rPr lang="en-US" altLang="en-US" sz="1800" b="1" dirty="0">
                <a:solidFill>
                  <a:schemeClr val="tx1"/>
                </a:solidFill>
                <a:cs typeface="Arial" panose="020B0604020202020204" pitchFamily="34" charset="0"/>
              </a:rPr>
              <a:t>cultural organizations that do not have the financial and operational resources </a:t>
            </a:r>
            <a:r>
              <a:rPr lang="en-US" altLang="en-US" sz="1800" dirty="0">
                <a:solidFill>
                  <a:schemeClr val="tx1"/>
                </a:solidFill>
                <a:cs typeface="Arial" panose="020B0604020202020204" pitchFamily="34" charset="0"/>
              </a:rPr>
              <a:t>to manage capital projects benefit from EDC’s project management resources </a:t>
            </a:r>
            <a:endParaRPr lang="en-US" altLang="en-US" sz="500" dirty="0">
              <a:solidFill>
                <a:schemeClr val="tx1"/>
              </a:solidFill>
              <a:cs typeface="Arial" panose="020B0604020202020204" pitchFamily="34" charset="0"/>
            </a:endParaRPr>
          </a:p>
          <a:p>
            <a:pPr marL="285750" indent="-285750">
              <a:lnSpc>
                <a:spcPct val="90000"/>
              </a:lnSpc>
              <a:buClrTx/>
              <a:buSzPct val="100000"/>
              <a:buFont typeface="Arial" panose="020B0604020202020204" pitchFamily="34" charset="0"/>
              <a:buChar char="•"/>
            </a:pPr>
            <a:r>
              <a:rPr lang="en-US" altLang="en-US" sz="1800" dirty="0">
                <a:solidFill>
                  <a:schemeClr val="tx1"/>
                </a:solidFill>
                <a:cs typeface="Arial" panose="020B0604020202020204" pitchFamily="34" charset="0"/>
              </a:rPr>
              <a:t>Ideal for </a:t>
            </a:r>
            <a:r>
              <a:rPr lang="en-US" altLang="en-US" sz="1800" b="1" dirty="0">
                <a:solidFill>
                  <a:schemeClr val="tx1"/>
                </a:solidFill>
                <a:cs typeface="Arial" panose="020B0604020202020204" pitchFamily="34" charset="0"/>
              </a:rPr>
              <a:t>projects with limited private funding </a:t>
            </a:r>
            <a:r>
              <a:rPr lang="en-US" altLang="en-US" sz="1800" dirty="0">
                <a:solidFill>
                  <a:schemeClr val="tx1"/>
                </a:solidFill>
                <a:cs typeface="Arial" panose="020B0604020202020204" pitchFamily="34" charset="0"/>
              </a:rPr>
              <a:t>or where the organization pays for design</a:t>
            </a:r>
            <a:endParaRPr lang="en-US" altLang="en-US" sz="500" dirty="0">
              <a:solidFill>
                <a:schemeClr val="tx1"/>
              </a:solidFill>
              <a:cs typeface="Arial" panose="020B0604020202020204" pitchFamily="34" charset="0"/>
            </a:endParaRPr>
          </a:p>
          <a:p>
            <a:pPr marL="285750" indent="-285750">
              <a:lnSpc>
                <a:spcPct val="90000"/>
              </a:lnSpc>
              <a:buClrTx/>
              <a:buSzPct val="100000"/>
              <a:buFont typeface="Arial" panose="020B0604020202020204" pitchFamily="34" charset="0"/>
              <a:buChar char="•"/>
            </a:pPr>
            <a:r>
              <a:rPr lang="en-US" altLang="en-US" sz="1800" dirty="0">
                <a:solidFill>
                  <a:schemeClr val="tx1"/>
                </a:solidFill>
                <a:cs typeface="Arial" panose="020B0604020202020204" pitchFamily="34" charset="0"/>
              </a:rPr>
              <a:t>Design is procured through a </a:t>
            </a:r>
            <a:r>
              <a:rPr lang="en-US" altLang="en-US" sz="1800" b="1" dirty="0">
                <a:solidFill>
                  <a:schemeClr val="tx1"/>
                </a:solidFill>
                <a:cs typeface="Arial" panose="020B0604020202020204" pitchFamily="34" charset="0"/>
              </a:rPr>
              <a:t>Request for Proposal (RFP)</a:t>
            </a:r>
            <a:r>
              <a:rPr lang="en-US" altLang="en-US" sz="1800" dirty="0">
                <a:solidFill>
                  <a:schemeClr val="tx1"/>
                </a:solidFill>
                <a:cs typeface="Arial" panose="020B0604020202020204" pitchFamily="34" charset="0"/>
              </a:rPr>
              <a:t>; construction is managed by a pre-selected </a:t>
            </a:r>
            <a:r>
              <a:rPr lang="en-US" altLang="en-US" sz="1800" b="1" dirty="0">
                <a:solidFill>
                  <a:schemeClr val="tx1"/>
                </a:solidFill>
                <a:cs typeface="Arial" panose="020B0604020202020204" pitchFamily="34" charset="0"/>
              </a:rPr>
              <a:t>Construction Manager</a:t>
            </a:r>
            <a:r>
              <a:rPr lang="en-US" altLang="en-US" sz="1800" dirty="0">
                <a:solidFill>
                  <a:schemeClr val="tx1"/>
                </a:solidFill>
                <a:cs typeface="Arial" panose="020B0604020202020204" pitchFamily="34" charset="0"/>
              </a:rPr>
              <a:t> and a shortlist of contractors</a:t>
            </a:r>
          </a:p>
          <a:p>
            <a:pPr marL="285750" indent="-285750">
              <a:lnSpc>
                <a:spcPct val="90000"/>
              </a:lnSpc>
              <a:buClrTx/>
              <a:buSzPct val="100000"/>
              <a:buFont typeface="Arial" panose="020B0604020202020204" pitchFamily="34" charset="0"/>
              <a:buChar char="•"/>
            </a:pPr>
            <a:r>
              <a:rPr lang="en-US" altLang="en-US" sz="1800" dirty="0">
                <a:solidFill>
                  <a:schemeClr val="tx1"/>
                </a:solidFill>
                <a:cs typeface="Arial" panose="020B0604020202020204" pitchFamily="34" charset="0"/>
              </a:rPr>
              <a:t>Typically applies only to organizations on City-owned property</a:t>
            </a:r>
            <a:endParaRPr lang="en-US" sz="1800" dirty="0">
              <a:solidFill>
                <a:schemeClr val="tx1"/>
              </a:solidFill>
            </a:endParaRPr>
          </a:p>
        </p:txBody>
      </p:sp>
      <p:sp>
        <p:nvSpPr>
          <p:cNvPr id="5" name="Google Shape;136;p2">
            <a:extLst>
              <a:ext uri="{FF2B5EF4-FFF2-40B4-BE49-F238E27FC236}">
                <a16:creationId xmlns:a16="http://schemas.microsoft.com/office/drawing/2014/main" id="{E7254EEB-31F6-4AEC-84B6-B6D087D588C6}"/>
              </a:ext>
              <a:ext uri="{C183D7F6-B498-43B3-948B-1728B52AA6E4}">
                <adec:decorative xmlns:adec="http://schemas.microsoft.com/office/drawing/2017/decorative" val="1"/>
              </a:ext>
            </a:extLst>
          </p:cNvPr>
          <p:cNvSpPr/>
          <p:nvPr/>
        </p:nvSpPr>
        <p:spPr>
          <a:xfrm>
            <a:off x="125790" y="6143978"/>
            <a:ext cx="3223149" cy="310444"/>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rmAutofit fontScale="92500"/>
          </a:bodyPr>
          <a:lstStyle/>
          <a:p>
            <a:pPr algn="r" eaLnBrk="1" hangingPunct="1">
              <a:spcBef>
                <a:spcPct val="0"/>
              </a:spcBef>
              <a:buFontTx/>
              <a:buNone/>
            </a:pPr>
            <a:r>
              <a:rPr lang="en-US" altLang="en-US" sz="1200" dirty="0">
                <a:latin typeface="Roboto" panose="02000000000000000000" pitchFamily="2" charset="0"/>
                <a:ea typeface="Roboto" panose="02000000000000000000" pitchFamily="2" charset="0"/>
              </a:rPr>
              <a:t>Henson Gallery at Museum of the Moving Image</a:t>
            </a:r>
          </a:p>
        </p:txBody>
      </p:sp>
    </p:spTree>
    <p:extLst>
      <p:ext uri="{BB962C8B-B14F-4D97-AF65-F5344CB8AC3E}">
        <p14:creationId xmlns:p14="http://schemas.microsoft.com/office/powerpoint/2010/main" val="157460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EDC MANAGED: TIMELINE</a:t>
            </a:r>
            <a:endParaRPr dirty="0"/>
          </a:p>
        </p:txBody>
      </p:sp>
      <p:sp>
        <p:nvSpPr>
          <p:cNvPr id="293" name="Google Shape;293;p28"/>
          <p:cNvSpPr>
            <a:spLocks noGrp="1"/>
          </p:cNvSpPr>
          <p:nvPr>
            <p:ph type="body" idx="4294967295"/>
          </p:nvPr>
        </p:nvSpPr>
        <p:spPr>
          <a:xfrm>
            <a:off x="389505" y="935482"/>
            <a:ext cx="11379141" cy="419100"/>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p>
            <a:pPr marL="0" lvl="0" indent="0">
              <a:lnSpc>
                <a:spcPct val="110000"/>
              </a:lnSpc>
              <a:spcBef>
                <a:spcPts val="0"/>
              </a:spcBef>
              <a:buSzPts val="1800"/>
            </a:pPr>
            <a:r>
              <a:rPr lang="en-US" sz="1600" b="1" dirty="0">
                <a:latin typeface="Roboto"/>
                <a:ea typeface="Roboto"/>
                <a:cs typeface="Roboto"/>
                <a:sym typeface="Roboto"/>
              </a:rPr>
              <a:t>In most cases, the City will manage your construction project. </a:t>
            </a:r>
            <a:r>
              <a:rPr lang="en-US" sz="1600" b="1" dirty="0">
                <a:latin typeface="Roboto" panose="02000000000000000000" pitchFamily="2" charset="0"/>
                <a:ea typeface="Roboto" panose="02000000000000000000" pitchFamily="2" charset="0"/>
              </a:rPr>
              <a:t>Average pre-COVID timelines were:</a:t>
            </a:r>
            <a:endParaRPr sz="1200" dirty="0">
              <a:latin typeface="Roboto"/>
              <a:ea typeface="Roboto"/>
              <a:cs typeface="Roboto"/>
              <a:sym typeface="Roboto"/>
            </a:endParaRPr>
          </a:p>
        </p:txBody>
      </p:sp>
      <p:sp>
        <p:nvSpPr>
          <p:cNvPr id="34" name="TextBox 33"/>
          <p:cNvSpPr txBox="1"/>
          <p:nvPr/>
        </p:nvSpPr>
        <p:spPr>
          <a:xfrm>
            <a:off x="83187" y="1420022"/>
            <a:ext cx="1897588" cy="1169551"/>
          </a:xfrm>
          <a:prstGeom prst="rect">
            <a:avLst/>
          </a:prstGeom>
          <a:noFill/>
          <a:ln>
            <a:noFill/>
          </a:ln>
        </p:spPr>
        <p:txBody>
          <a:bodyPr wrap="square" rtlCol="0">
            <a:spAutoFit/>
          </a:bodyPr>
          <a:lstStyle/>
          <a:p>
            <a:pPr marL="225425" indent="-225425"/>
            <a:r>
              <a:rPr lang="en-US" b="1" dirty="0">
                <a:solidFill>
                  <a:srgbClr val="3890A8"/>
                </a:solidFill>
                <a:latin typeface="Roboto" panose="02000000000000000000" pitchFamily="2" charset="0"/>
                <a:ea typeface="Roboto" panose="02000000000000000000" pitchFamily="2" charset="0"/>
              </a:rPr>
              <a:t>1 | Project Scope Creation</a:t>
            </a:r>
          </a:p>
          <a:p>
            <a:pPr marL="225425"/>
            <a:r>
              <a:rPr lang="en-US" dirty="0">
                <a:latin typeface="Roboto" panose="02000000000000000000" pitchFamily="2" charset="0"/>
                <a:ea typeface="Roboto" panose="02000000000000000000" pitchFamily="2" charset="0"/>
              </a:rPr>
              <a:t>Work with DCLA and EDC to define scope</a:t>
            </a:r>
          </a:p>
        </p:txBody>
      </p:sp>
      <p:sp>
        <p:nvSpPr>
          <p:cNvPr id="33" name="Chevron 32"/>
          <p:cNvSpPr/>
          <p:nvPr/>
        </p:nvSpPr>
        <p:spPr>
          <a:xfrm>
            <a:off x="100438" y="2743200"/>
            <a:ext cx="1353006" cy="510974"/>
          </a:xfrm>
          <a:prstGeom prst="chevron">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3</a:t>
            </a:r>
          </a:p>
          <a:p>
            <a:pPr algn="ctr"/>
            <a:r>
              <a:rPr lang="en-US" sz="1600" b="1" dirty="0">
                <a:solidFill>
                  <a:schemeClr val="bg1"/>
                </a:solidFill>
                <a:latin typeface="Roboto" panose="02000000000000000000" pitchFamily="2" charset="0"/>
              </a:rPr>
              <a:t>Mo</a:t>
            </a:r>
          </a:p>
        </p:txBody>
      </p:sp>
      <p:sp>
        <p:nvSpPr>
          <p:cNvPr id="28" name="Rectangle 27"/>
          <p:cNvSpPr/>
          <p:nvPr/>
        </p:nvSpPr>
        <p:spPr>
          <a:xfrm>
            <a:off x="1143003" y="3323577"/>
            <a:ext cx="1961443" cy="1384995"/>
          </a:xfrm>
          <a:prstGeom prst="rect">
            <a:avLst/>
          </a:prstGeom>
          <a:ln>
            <a:noFill/>
          </a:ln>
        </p:spPr>
        <p:txBody>
          <a:bodyPr wrap="square">
            <a:spAutoFit/>
          </a:bodyPr>
          <a:lstStyle/>
          <a:p>
            <a:pPr marL="282575" indent="-282575"/>
            <a:r>
              <a:rPr lang="en-US" b="1" dirty="0">
                <a:solidFill>
                  <a:srgbClr val="90D164"/>
                </a:solidFill>
                <a:latin typeface="Roboto" panose="02000000000000000000" pitchFamily="2" charset="0"/>
                <a:ea typeface="Roboto" panose="02000000000000000000" pitchFamily="2" charset="0"/>
              </a:rPr>
              <a:t>2 | Design Procurement:</a:t>
            </a:r>
          </a:p>
          <a:p>
            <a:pPr marL="282575" indent="-282575"/>
            <a:r>
              <a:rPr lang="en-US" dirty="0">
                <a:latin typeface="Roboto" panose="02000000000000000000" pitchFamily="2" charset="0"/>
                <a:ea typeface="Roboto" panose="02000000000000000000" pitchFamily="2" charset="0"/>
              </a:rPr>
              <a:t>	EDC will manage an RFP process to procure a consultant</a:t>
            </a:r>
          </a:p>
        </p:txBody>
      </p:sp>
      <p:sp>
        <p:nvSpPr>
          <p:cNvPr id="23" name="Chevron 22"/>
          <p:cNvSpPr/>
          <p:nvPr/>
        </p:nvSpPr>
        <p:spPr>
          <a:xfrm>
            <a:off x="1241780" y="2745732"/>
            <a:ext cx="1608665" cy="510974"/>
          </a:xfrm>
          <a:prstGeom prst="chevron">
            <a:avLst/>
          </a:prstGeom>
          <a:solidFill>
            <a:srgbClr val="90D1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4-6</a:t>
            </a:r>
          </a:p>
          <a:p>
            <a:pPr algn="ctr"/>
            <a:r>
              <a:rPr lang="en-US" sz="1600" b="1" dirty="0">
                <a:solidFill>
                  <a:schemeClr val="bg1"/>
                </a:solidFill>
                <a:latin typeface="Roboto" panose="02000000000000000000" pitchFamily="2" charset="0"/>
              </a:rPr>
              <a:t>Months</a:t>
            </a:r>
          </a:p>
        </p:txBody>
      </p:sp>
      <p:sp>
        <p:nvSpPr>
          <p:cNvPr id="29" name="Rectangle 28"/>
          <p:cNvSpPr/>
          <p:nvPr/>
        </p:nvSpPr>
        <p:spPr>
          <a:xfrm>
            <a:off x="3033894" y="1472199"/>
            <a:ext cx="1989666" cy="1169551"/>
          </a:xfrm>
          <a:prstGeom prst="rect">
            <a:avLst/>
          </a:prstGeom>
        </p:spPr>
        <p:txBody>
          <a:bodyPr wrap="square">
            <a:spAutoFit/>
          </a:bodyPr>
          <a:lstStyle/>
          <a:p>
            <a:pPr marL="282575" indent="-282575"/>
            <a:r>
              <a:rPr lang="en-US" b="1" dirty="0">
                <a:solidFill>
                  <a:srgbClr val="4AAF8A"/>
                </a:solidFill>
                <a:latin typeface="Roboto" panose="02000000000000000000" pitchFamily="2" charset="0"/>
                <a:ea typeface="Roboto" panose="02000000000000000000" pitchFamily="2" charset="0"/>
              </a:rPr>
              <a:t>3 | Project Design:</a:t>
            </a:r>
          </a:p>
          <a:p>
            <a:pPr marL="282575" indent="-282575"/>
            <a:r>
              <a:rPr lang="en-US" dirty="0">
                <a:latin typeface="Roboto" panose="02000000000000000000" pitchFamily="2" charset="0"/>
                <a:ea typeface="Roboto" panose="02000000000000000000" pitchFamily="2" charset="0"/>
              </a:rPr>
              <a:t>	Design is managed by EDC; CM is usually brought onboard</a:t>
            </a:r>
          </a:p>
        </p:txBody>
      </p:sp>
      <p:sp>
        <p:nvSpPr>
          <p:cNvPr id="24" name="Chevron 23"/>
          <p:cNvSpPr/>
          <p:nvPr/>
        </p:nvSpPr>
        <p:spPr>
          <a:xfrm>
            <a:off x="2638777" y="2745731"/>
            <a:ext cx="2935715" cy="510974"/>
          </a:xfrm>
          <a:prstGeom prst="chevron">
            <a:avLst/>
          </a:prstGeom>
          <a:solidFill>
            <a:srgbClr val="4AAF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6-15</a:t>
            </a:r>
          </a:p>
          <a:p>
            <a:pPr algn="ctr"/>
            <a:r>
              <a:rPr lang="en-US" sz="1600" b="1" dirty="0">
                <a:solidFill>
                  <a:schemeClr val="bg1"/>
                </a:solidFill>
                <a:latin typeface="Roboto" panose="02000000000000000000" pitchFamily="2" charset="0"/>
              </a:rPr>
              <a:t> Months</a:t>
            </a:r>
          </a:p>
        </p:txBody>
      </p:sp>
      <p:sp>
        <p:nvSpPr>
          <p:cNvPr id="30" name="Rectangle 29"/>
          <p:cNvSpPr/>
          <p:nvPr/>
        </p:nvSpPr>
        <p:spPr>
          <a:xfrm>
            <a:off x="5331181" y="3289710"/>
            <a:ext cx="1989666" cy="1384995"/>
          </a:xfrm>
          <a:prstGeom prst="rect">
            <a:avLst/>
          </a:prstGeom>
        </p:spPr>
        <p:txBody>
          <a:bodyPr wrap="square">
            <a:spAutoFit/>
          </a:bodyPr>
          <a:lstStyle/>
          <a:p>
            <a:pPr marL="282575" indent="-282575"/>
            <a:r>
              <a:rPr lang="en-US" b="1" dirty="0">
                <a:solidFill>
                  <a:srgbClr val="236EBE"/>
                </a:solidFill>
                <a:latin typeface="Roboto" panose="02000000000000000000" pitchFamily="2" charset="0"/>
                <a:ea typeface="Roboto" panose="02000000000000000000" pitchFamily="2" charset="0"/>
              </a:rPr>
              <a:t>4 | Construction Contract:</a:t>
            </a:r>
          </a:p>
          <a:p>
            <a:pPr marL="282575" indent="-282575"/>
            <a:r>
              <a:rPr lang="en-US" dirty="0">
                <a:latin typeface="Roboto" panose="02000000000000000000" pitchFamily="2" charset="0"/>
                <a:ea typeface="Roboto" panose="02000000000000000000" pitchFamily="2" charset="0"/>
              </a:rPr>
              <a:t>	Procurement through CM; contracts held by EDC</a:t>
            </a:r>
          </a:p>
        </p:txBody>
      </p:sp>
      <p:sp>
        <p:nvSpPr>
          <p:cNvPr id="26" name="Chevron 25"/>
          <p:cNvSpPr/>
          <p:nvPr/>
        </p:nvSpPr>
        <p:spPr>
          <a:xfrm>
            <a:off x="5362400" y="2743200"/>
            <a:ext cx="1749778" cy="510974"/>
          </a:xfrm>
          <a:prstGeom prst="chevron">
            <a:avLst/>
          </a:prstGeom>
          <a:solidFill>
            <a:srgbClr val="236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9</a:t>
            </a:r>
          </a:p>
          <a:p>
            <a:pPr algn="ctr"/>
            <a:r>
              <a:rPr lang="en-US" sz="1600" b="1" dirty="0">
                <a:solidFill>
                  <a:schemeClr val="bg1"/>
                </a:solidFill>
                <a:latin typeface="Roboto" panose="02000000000000000000" pitchFamily="2" charset="0"/>
              </a:rPr>
              <a:t> Months</a:t>
            </a:r>
          </a:p>
        </p:txBody>
      </p:sp>
      <p:sp>
        <p:nvSpPr>
          <p:cNvPr id="31" name="Rectangle 30"/>
          <p:cNvSpPr/>
          <p:nvPr/>
        </p:nvSpPr>
        <p:spPr>
          <a:xfrm>
            <a:off x="7868361" y="1466554"/>
            <a:ext cx="1989666" cy="1169551"/>
          </a:xfrm>
          <a:prstGeom prst="rect">
            <a:avLst/>
          </a:prstGeom>
        </p:spPr>
        <p:txBody>
          <a:bodyPr wrap="square">
            <a:spAutoFit/>
          </a:bodyPr>
          <a:lstStyle/>
          <a:p>
            <a:pPr marL="282575" indent="-282575"/>
            <a:r>
              <a:rPr lang="en-US" b="1" dirty="0">
                <a:solidFill>
                  <a:srgbClr val="7CBAD3"/>
                </a:solidFill>
                <a:latin typeface="Roboto" panose="02000000000000000000" pitchFamily="2" charset="0"/>
                <a:ea typeface="Roboto" panose="02000000000000000000" pitchFamily="2" charset="0"/>
              </a:rPr>
              <a:t>5 | Construction:</a:t>
            </a:r>
          </a:p>
          <a:p>
            <a:pPr marL="282575" indent="-282575"/>
            <a:r>
              <a:rPr lang="en-US" dirty="0">
                <a:latin typeface="Roboto" panose="02000000000000000000" pitchFamily="2" charset="0"/>
                <a:ea typeface="Roboto" panose="02000000000000000000" pitchFamily="2" charset="0"/>
              </a:rPr>
              <a:t>	Contracts are held with EDC and managed with a CM</a:t>
            </a:r>
          </a:p>
        </p:txBody>
      </p:sp>
      <p:sp>
        <p:nvSpPr>
          <p:cNvPr id="25" name="Chevron 24"/>
          <p:cNvSpPr/>
          <p:nvPr/>
        </p:nvSpPr>
        <p:spPr>
          <a:xfrm>
            <a:off x="6910842" y="2743200"/>
            <a:ext cx="4074249" cy="510974"/>
          </a:xfrm>
          <a:prstGeom prst="chevron">
            <a:avLst/>
          </a:prstGeom>
          <a:solidFill>
            <a:srgbClr val="7CBA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6-24</a:t>
            </a:r>
          </a:p>
          <a:p>
            <a:pPr algn="ctr"/>
            <a:r>
              <a:rPr lang="en-US" sz="1600" b="1" dirty="0">
                <a:solidFill>
                  <a:schemeClr val="bg1"/>
                </a:solidFill>
                <a:latin typeface="Roboto" panose="02000000000000000000" pitchFamily="2" charset="0"/>
              </a:rPr>
              <a:t> Months</a:t>
            </a:r>
          </a:p>
        </p:txBody>
      </p:sp>
      <p:sp>
        <p:nvSpPr>
          <p:cNvPr id="19" name="Rectangle 18"/>
          <p:cNvSpPr/>
          <p:nvPr/>
        </p:nvSpPr>
        <p:spPr>
          <a:xfrm>
            <a:off x="10515599" y="3289710"/>
            <a:ext cx="1606963" cy="1384995"/>
          </a:xfrm>
          <a:prstGeom prst="rect">
            <a:avLst/>
          </a:prstGeom>
        </p:spPr>
        <p:txBody>
          <a:bodyPr wrap="square">
            <a:spAutoFit/>
          </a:bodyPr>
          <a:lstStyle/>
          <a:p>
            <a:pPr marL="282575" indent="-282575"/>
            <a:r>
              <a:rPr lang="en-US" b="1" dirty="0">
                <a:solidFill>
                  <a:srgbClr val="B22A91"/>
                </a:solidFill>
                <a:latin typeface="Roboto" panose="02000000000000000000" pitchFamily="2" charset="0"/>
                <a:ea typeface="Roboto" panose="02000000000000000000" pitchFamily="2" charset="0"/>
              </a:rPr>
              <a:t>6 | Project Closeout:</a:t>
            </a:r>
          </a:p>
          <a:p>
            <a:pPr marL="282575" indent="-282575"/>
            <a:r>
              <a:rPr lang="en-US" dirty="0">
                <a:latin typeface="Roboto" panose="02000000000000000000" pitchFamily="2" charset="0"/>
                <a:ea typeface="Roboto" panose="02000000000000000000" pitchFamily="2" charset="0"/>
              </a:rPr>
              <a:t>	Closeout with project evaluation and summary </a:t>
            </a:r>
          </a:p>
        </p:txBody>
      </p:sp>
      <p:sp>
        <p:nvSpPr>
          <p:cNvPr id="27" name="Chevron 26"/>
          <p:cNvSpPr/>
          <p:nvPr/>
        </p:nvSpPr>
        <p:spPr>
          <a:xfrm>
            <a:off x="10779064" y="2743200"/>
            <a:ext cx="1346160" cy="510974"/>
          </a:xfrm>
          <a:prstGeom prst="chevron">
            <a:avLst/>
          </a:prstGeom>
          <a:solidFill>
            <a:srgbClr val="B22A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3</a:t>
            </a:r>
          </a:p>
          <a:p>
            <a:pPr algn="ctr"/>
            <a:r>
              <a:rPr lang="en-US" sz="1600" b="1" dirty="0">
                <a:solidFill>
                  <a:schemeClr val="bg1"/>
                </a:solidFill>
                <a:latin typeface="Roboto" panose="02000000000000000000" pitchFamily="2" charset="0"/>
              </a:rPr>
              <a:t>Mo</a:t>
            </a:r>
          </a:p>
        </p:txBody>
      </p:sp>
      <p:sp>
        <p:nvSpPr>
          <p:cNvPr id="18" name="Google Shape;311;p28">
            <a:extLst>
              <a:ext uri="{FF2B5EF4-FFF2-40B4-BE49-F238E27FC236}">
                <a16:creationId xmlns:a16="http://schemas.microsoft.com/office/drawing/2014/main" id="{7AC588B0-0BFD-46C6-BC6A-40933524A3E9}"/>
              </a:ext>
            </a:extLst>
          </p:cNvPr>
          <p:cNvSpPr/>
          <p:nvPr/>
        </p:nvSpPr>
        <p:spPr>
          <a:xfrm>
            <a:off x="420624" y="5257800"/>
            <a:ext cx="11345294" cy="1506494"/>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lvl="0" algn="ctr">
              <a:lnSpc>
                <a:spcPct val="110000"/>
              </a:lnSpc>
              <a:buClr>
                <a:schemeClr val="dk1"/>
              </a:buClr>
              <a:buSzPts val="1800"/>
            </a:pPr>
            <a:r>
              <a:rPr lang="en-US" sz="1600" b="1" dirty="0">
                <a:solidFill>
                  <a:schemeClr val="dk1"/>
                </a:solidFill>
                <a:latin typeface="Roboto"/>
                <a:ea typeface="Roboto"/>
                <a:cs typeface="Roboto"/>
                <a:sym typeface="Roboto"/>
              </a:rPr>
              <a:t>A Certificate to Proceed (CP) from OMB and a registered contract by the Comptroller will be needed at multiple steps.</a:t>
            </a:r>
          </a:p>
          <a:p>
            <a:pPr algn="ctr">
              <a:lnSpc>
                <a:spcPct val="110000"/>
              </a:lnSpc>
              <a:buClr>
                <a:schemeClr val="dk1"/>
              </a:buClr>
              <a:buSzPts val="1800"/>
            </a:pPr>
            <a:r>
              <a:rPr lang="en-US" sz="1600" b="1" dirty="0">
                <a:solidFill>
                  <a:schemeClr val="dk1"/>
                </a:solidFill>
                <a:latin typeface="Roboto"/>
                <a:ea typeface="Roboto"/>
                <a:cs typeface="Roboto"/>
                <a:sym typeface="Roboto"/>
              </a:rPr>
              <a:t>Timeframes depend on the scale, budget and complexity of the project. This timeline represents optimal durations without delays and is based on complete submissions + timely actions. </a:t>
            </a:r>
            <a:r>
              <a:rPr lang="en-US" sz="1600" b="1" dirty="0">
                <a:solidFill>
                  <a:schemeClr val="tx1"/>
                </a:solidFill>
                <a:latin typeface="Roboto" panose="02000000000000000000" pitchFamily="2" charset="0"/>
                <a:ea typeface="Roboto" panose="02000000000000000000" pitchFamily="2" charset="0"/>
              </a:rPr>
              <a:t>Compiling and approving legal requirements may result in delays (Restrictive Covenants, mortgage subordinations, lease amendments, etc.)</a:t>
            </a:r>
          </a:p>
        </p:txBody>
      </p:sp>
    </p:spTree>
    <p:extLst>
      <p:ext uri="{BB962C8B-B14F-4D97-AF65-F5344CB8AC3E}">
        <p14:creationId xmlns:p14="http://schemas.microsoft.com/office/powerpoint/2010/main" val="111692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E95E-4EB5-4AC9-8BE9-95F55C77B644}"/>
              </a:ext>
            </a:extLst>
          </p:cNvPr>
          <p:cNvSpPr>
            <a:spLocks noGrp="1"/>
          </p:cNvSpPr>
          <p:nvPr>
            <p:ph type="title"/>
          </p:nvPr>
        </p:nvSpPr>
        <p:spPr/>
        <p:txBody>
          <a:bodyPr/>
          <a:lstStyle/>
          <a:p>
            <a:r>
              <a:rPr lang="en-US" dirty="0"/>
              <a:t>COMMUNICATION FLOW CHART</a:t>
            </a:r>
          </a:p>
        </p:txBody>
      </p:sp>
      <p:sp>
        <p:nvSpPr>
          <p:cNvPr id="18" name="Google Shape;293;p28"/>
          <p:cNvSpPr txBox="1">
            <a:spLocks/>
          </p:cNvSpPr>
          <p:nvPr/>
        </p:nvSpPr>
        <p:spPr>
          <a:xfrm>
            <a:off x="389505" y="935482"/>
            <a:ext cx="11379141" cy="419100"/>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1800" b="1" dirty="0">
                <a:latin typeface="Roboto" panose="02000000000000000000" pitchFamily="2" charset="0"/>
                <a:ea typeface="Roboto" panose="02000000000000000000" pitchFamily="2" charset="0"/>
              </a:rPr>
              <a:t>For City managed projects, it is </a:t>
            </a:r>
            <a:r>
              <a:rPr lang="en-US" altLang="en-US" sz="1800" b="1" u="sng" dirty="0">
                <a:latin typeface="Roboto" panose="02000000000000000000" pitchFamily="2" charset="0"/>
                <a:ea typeface="Roboto" panose="02000000000000000000" pitchFamily="2" charset="0"/>
              </a:rPr>
              <a:t>very important</a:t>
            </a:r>
            <a:r>
              <a:rPr lang="en-US" altLang="en-US" sz="1800" b="1" dirty="0">
                <a:latin typeface="Roboto" panose="02000000000000000000" pitchFamily="2" charset="0"/>
                <a:ea typeface="Roboto" panose="02000000000000000000" pitchFamily="2" charset="0"/>
              </a:rPr>
              <a:t> to follow a clear line of communication:</a:t>
            </a:r>
          </a:p>
        </p:txBody>
      </p:sp>
      <p:sp>
        <p:nvSpPr>
          <p:cNvPr id="6" name="Content Placeholder 5">
            <a:extLst>
              <a:ext uri="{FF2B5EF4-FFF2-40B4-BE49-F238E27FC236}">
                <a16:creationId xmlns:a16="http://schemas.microsoft.com/office/drawing/2014/main" id="{98755C81-64D7-4C2B-89F6-376729ACD042}"/>
              </a:ext>
            </a:extLst>
          </p:cNvPr>
          <p:cNvSpPr>
            <a:spLocks noGrp="1"/>
          </p:cNvSpPr>
          <p:nvPr>
            <p:ph sz="quarter" idx="13"/>
          </p:nvPr>
        </p:nvSpPr>
        <p:spPr>
          <a:xfrm>
            <a:off x="666277" y="2737556"/>
            <a:ext cx="1509486" cy="1933222"/>
          </a:xfrm>
          <a:solidFill>
            <a:srgbClr val="7CBAD3"/>
          </a:solidFill>
          <a:ln>
            <a:noFill/>
          </a:ln>
          <a:effectLst/>
        </p:spPr>
        <p:txBody>
          <a:bodyPr/>
          <a:lstStyle/>
          <a:p>
            <a:pPr algn="ctr"/>
            <a:r>
              <a:rPr lang="en-US" b="1" dirty="0">
                <a:solidFill>
                  <a:schemeClr val="bg1"/>
                </a:solidFill>
              </a:rPr>
              <a:t>Cultural</a:t>
            </a:r>
          </a:p>
          <a:p>
            <a:pPr algn="ctr"/>
            <a:r>
              <a:rPr lang="en-US" b="1" dirty="0">
                <a:solidFill>
                  <a:schemeClr val="bg1"/>
                </a:solidFill>
              </a:rPr>
              <a:t>Organization</a:t>
            </a:r>
          </a:p>
        </p:txBody>
      </p:sp>
      <p:cxnSp>
        <p:nvCxnSpPr>
          <p:cNvPr id="13" name="Straight Arrow Connector 12" descr="A two way arrow">
            <a:extLst>
              <a:ext uri="{FF2B5EF4-FFF2-40B4-BE49-F238E27FC236}">
                <a16:creationId xmlns:a16="http://schemas.microsoft.com/office/drawing/2014/main" id="{05025A00-A219-4C0C-92FF-C39CD1C24EA3}"/>
              </a:ext>
            </a:extLst>
          </p:cNvPr>
          <p:cNvCxnSpPr>
            <a:cxnSpLocks/>
          </p:cNvCxnSpPr>
          <p:nvPr/>
        </p:nvCxnSpPr>
        <p:spPr>
          <a:xfrm flipV="1">
            <a:off x="2455493" y="3706582"/>
            <a:ext cx="651501" cy="1"/>
          </a:xfrm>
          <a:prstGeom prst="straightConnector1">
            <a:avLst/>
          </a:prstGeom>
          <a:ln w="88900">
            <a:solidFill>
              <a:schemeClr val="accent5">
                <a:lumMod val="50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1949BEAE-64B1-483A-9E7C-E5270A94E6ED}"/>
              </a:ext>
            </a:extLst>
          </p:cNvPr>
          <p:cNvSpPr txBox="1">
            <a:spLocks/>
          </p:cNvSpPr>
          <p:nvPr/>
        </p:nvSpPr>
        <p:spPr>
          <a:xfrm>
            <a:off x="3495557" y="3259667"/>
            <a:ext cx="1509485" cy="1016000"/>
          </a:xfrm>
          <a:prstGeom prst="rect">
            <a:avLst/>
          </a:prstGeom>
          <a:solidFill>
            <a:srgbClr val="B22A9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chemeClr val="bg1"/>
                </a:solidFill>
              </a:rPr>
              <a:t>DCLA</a:t>
            </a:r>
          </a:p>
        </p:txBody>
      </p:sp>
      <p:cxnSp>
        <p:nvCxnSpPr>
          <p:cNvPr id="15" name="Straight Arrow Connector 14" descr="A two way arrow">
            <a:extLst>
              <a:ext uri="{FF2B5EF4-FFF2-40B4-BE49-F238E27FC236}">
                <a16:creationId xmlns:a16="http://schemas.microsoft.com/office/drawing/2014/main" id="{05025A00-A219-4C0C-92FF-C39CD1C24EA3}"/>
              </a:ext>
            </a:extLst>
          </p:cNvPr>
          <p:cNvCxnSpPr>
            <a:cxnSpLocks/>
          </p:cNvCxnSpPr>
          <p:nvPr/>
        </p:nvCxnSpPr>
        <p:spPr>
          <a:xfrm flipV="1">
            <a:off x="5317226" y="3717871"/>
            <a:ext cx="651501" cy="1"/>
          </a:xfrm>
          <a:prstGeom prst="straightConnector1">
            <a:avLst/>
          </a:prstGeom>
          <a:ln w="88900">
            <a:solidFill>
              <a:schemeClr val="accent5">
                <a:lumMod val="50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A2C786E4-3D94-49F4-B90C-45E090C01806}"/>
              </a:ext>
            </a:extLst>
          </p:cNvPr>
          <p:cNvSpPr txBox="1">
            <a:spLocks/>
          </p:cNvSpPr>
          <p:nvPr/>
        </p:nvSpPr>
        <p:spPr>
          <a:xfrm>
            <a:off x="6390451" y="2737556"/>
            <a:ext cx="2525486" cy="1933221"/>
          </a:xfrm>
          <a:prstGeom prst="rect">
            <a:avLst/>
          </a:prstGeom>
          <a:solidFill>
            <a:srgbClr val="7CBAD3"/>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solidFill>
                  <a:srgbClr val="FFFFFF"/>
                </a:solidFill>
              </a:rPr>
              <a:t>Managing Agency: </a:t>
            </a:r>
          </a:p>
          <a:p>
            <a:pPr algn="ctr"/>
            <a:r>
              <a:rPr lang="en-US" b="1" dirty="0">
                <a:solidFill>
                  <a:srgbClr val="FFFFFF"/>
                </a:solidFill>
              </a:rPr>
              <a:t>DDC or EDC</a:t>
            </a:r>
          </a:p>
        </p:txBody>
      </p:sp>
      <p:cxnSp>
        <p:nvCxnSpPr>
          <p:cNvPr id="16" name="Straight Arrow Connector 15" descr="A one way arrow leading to">
            <a:extLst>
              <a:ext uri="{FF2B5EF4-FFF2-40B4-BE49-F238E27FC236}">
                <a16:creationId xmlns:a16="http://schemas.microsoft.com/office/drawing/2014/main" id="{B8685571-15D3-4855-AB30-061473571B10}"/>
              </a:ext>
            </a:extLst>
          </p:cNvPr>
          <p:cNvCxnSpPr>
            <a:cxnSpLocks/>
          </p:cNvCxnSpPr>
          <p:nvPr/>
        </p:nvCxnSpPr>
        <p:spPr>
          <a:xfrm flipV="1">
            <a:off x="8988778" y="2427111"/>
            <a:ext cx="522111" cy="268111"/>
          </a:xfrm>
          <a:prstGeom prst="straightConnector1">
            <a:avLst/>
          </a:prstGeom>
          <a:ln w="88900">
            <a:solidFill>
              <a:schemeClr val="accent5">
                <a:lumMod val="50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Content Placeholder 5">
            <a:extLst>
              <a:ext uri="{FF2B5EF4-FFF2-40B4-BE49-F238E27FC236}">
                <a16:creationId xmlns:a16="http://schemas.microsoft.com/office/drawing/2014/main" id="{8AA66A01-D1C8-45F0-9AA7-82D7B3D6C648}"/>
              </a:ext>
            </a:extLst>
          </p:cNvPr>
          <p:cNvSpPr txBox="1">
            <a:spLocks/>
          </p:cNvSpPr>
          <p:nvPr/>
        </p:nvSpPr>
        <p:spPr>
          <a:xfrm>
            <a:off x="9665516" y="1904258"/>
            <a:ext cx="2064429" cy="421312"/>
          </a:xfrm>
          <a:prstGeom prst="rect">
            <a:avLst/>
          </a:prstGeom>
          <a:solidFill>
            <a:schemeClr val="lt1"/>
          </a:solidFill>
          <a:ln w="9525" cap="flat" cmpd="sng">
            <a:solidFill>
              <a:schemeClr val="dk1"/>
            </a:solid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Design Consultant</a:t>
            </a:r>
          </a:p>
        </p:txBody>
      </p:sp>
      <p:sp>
        <p:nvSpPr>
          <p:cNvPr id="10" name="Content Placeholder 5">
            <a:extLst>
              <a:ext uri="{FF2B5EF4-FFF2-40B4-BE49-F238E27FC236}">
                <a16:creationId xmlns:a16="http://schemas.microsoft.com/office/drawing/2014/main" id="{D0E40D88-17CF-4C2F-AA49-403B30EA3973}"/>
              </a:ext>
            </a:extLst>
          </p:cNvPr>
          <p:cNvSpPr txBox="1">
            <a:spLocks/>
          </p:cNvSpPr>
          <p:nvPr/>
        </p:nvSpPr>
        <p:spPr>
          <a:xfrm>
            <a:off x="9665517" y="2563792"/>
            <a:ext cx="2064429" cy="421312"/>
          </a:xfrm>
          <a:prstGeom prst="rect">
            <a:avLst/>
          </a:prstGeom>
          <a:solidFill>
            <a:schemeClr val="lt1"/>
          </a:solidFill>
          <a:ln w="9525" cap="flat" cmpd="sng">
            <a:solidFill>
              <a:schemeClr val="dk1"/>
            </a:solid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Sub-Consultants</a:t>
            </a:r>
          </a:p>
        </p:txBody>
      </p:sp>
      <p:cxnSp>
        <p:nvCxnSpPr>
          <p:cNvPr id="17" name="Straight Arrow Connector 16" descr="A one way arrow leading to">
            <a:extLst>
              <a:ext uri="{FF2B5EF4-FFF2-40B4-BE49-F238E27FC236}">
                <a16:creationId xmlns:a16="http://schemas.microsoft.com/office/drawing/2014/main" id="{A3F85607-A4D4-4EDB-8173-B45FAA8D40EA}"/>
              </a:ext>
            </a:extLst>
          </p:cNvPr>
          <p:cNvCxnSpPr>
            <a:cxnSpLocks/>
          </p:cNvCxnSpPr>
          <p:nvPr/>
        </p:nvCxnSpPr>
        <p:spPr>
          <a:xfrm>
            <a:off x="8983380" y="4765994"/>
            <a:ext cx="569840" cy="243450"/>
          </a:xfrm>
          <a:prstGeom prst="straightConnector1">
            <a:avLst/>
          </a:prstGeom>
          <a:ln w="88900">
            <a:solidFill>
              <a:schemeClr val="accent5">
                <a:lumMod val="50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2E4389BE-C117-4D8D-92D8-DCD7F8CE390D}"/>
              </a:ext>
            </a:extLst>
          </p:cNvPr>
          <p:cNvSpPr txBox="1">
            <a:spLocks/>
          </p:cNvSpPr>
          <p:nvPr/>
        </p:nvSpPr>
        <p:spPr>
          <a:xfrm>
            <a:off x="9754007" y="4561000"/>
            <a:ext cx="2064429" cy="421312"/>
          </a:xfrm>
          <a:prstGeom prst="rect">
            <a:avLst/>
          </a:prstGeom>
          <a:solidFill>
            <a:schemeClr val="lt1"/>
          </a:solidFill>
          <a:ln w="9525" cap="flat" cmpd="sng">
            <a:solidFill>
              <a:schemeClr val="dk1"/>
            </a:solid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Contractors</a:t>
            </a:r>
          </a:p>
        </p:txBody>
      </p:sp>
      <p:sp>
        <p:nvSpPr>
          <p:cNvPr id="12" name="Content Placeholder 5">
            <a:extLst>
              <a:ext uri="{FF2B5EF4-FFF2-40B4-BE49-F238E27FC236}">
                <a16:creationId xmlns:a16="http://schemas.microsoft.com/office/drawing/2014/main" id="{F00D2B00-F1E3-4B52-82FA-47E5BB4454EB}"/>
              </a:ext>
            </a:extLst>
          </p:cNvPr>
          <p:cNvSpPr txBox="1">
            <a:spLocks/>
          </p:cNvSpPr>
          <p:nvPr/>
        </p:nvSpPr>
        <p:spPr>
          <a:xfrm>
            <a:off x="9763281" y="5228681"/>
            <a:ext cx="2064429" cy="421312"/>
          </a:xfrm>
          <a:prstGeom prst="rect">
            <a:avLst/>
          </a:prstGeom>
          <a:solidFill>
            <a:schemeClr val="lt1"/>
          </a:solidFill>
          <a:ln w="9525" cap="flat" cmpd="sng">
            <a:solidFill>
              <a:schemeClr val="dk1"/>
            </a:solid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Sub-Contractors</a:t>
            </a:r>
          </a:p>
        </p:txBody>
      </p:sp>
    </p:spTree>
    <p:extLst>
      <p:ext uri="{BB962C8B-B14F-4D97-AF65-F5344CB8AC3E}">
        <p14:creationId xmlns:p14="http://schemas.microsoft.com/office/powerpoint/2010/main" val="377495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6"/>
        <p:cNvGrpSpPr/>
        <p:nvPr/>
      </p:nvGrpSpPr>
      <p:grpSpPr>
        <a:xfrm>
          <a:off x="0" y="0"/>
          <a:ext cx="0" cy="0"/>
          <a:chOff x="0" y="0"/>
          <a:chExt cx="0" cy="0"/>
        </a:xfrm>
      </p:grpSpPr>
      <p:sp>
        <p:nvSpPr>
          <p:cNvPr id="127" name="Google Shape;127;gb62e53025f_0_6">
            <a:extLst>
              <a:ext uri="{C183D7F6-B498-43B3-948B-1728B52AA6E4}">
                <adec:decorative xmlns:adec="http://schemas.microsoft.com/office/drawing/2017/decorative" val="0"/>
              </a:ext>
            </a:extLst>
          </p:cNvPr>
          <p:cNvSpPr txBox="1">
            <a:spLocks noGrp="1"/>
          </p:cNvSpPr>
          <p:nvPr>
            <p:ph type="title"/>
          </p:nvPr>
        </p:nvSpPr>
        <p:spPr>
          <a:xfrm>
            <a:off x="0" y="0"/>
            <a:ext cx="12192000" cy="777300"/>
          </a:xfrm>
          <a:prstGeom prst="rect">
            <a:avLst/>
          </a:prstGeom>
          <a:gradFill flip="none" rotWithShape="1">
            <a:gsLst>
              <a:gs pos="0">
                <a:schemeClr val="accent1">
                  <a:lumMod val="5000"/>
                  <a:lumOff val="95000"/>
                </a:schemeClr>
              </a:gs>
              <a:gs pos="24000">
                <a:schemeClr val="bg1">
                  <a:alpha val="28000"/>
                </a:schemeClr>
              </a:gs>
            </a:gsLst>
            <a:lin ang="2700000" scaled="1"/>
            <a:tileRect/>
          </a:gradFill>
          <a:ln>
            <a:noFill/>
          </a:ln>
        </p:spPr>
        <p:txBody>
          <a:bodyPr spcFirstLastPara="1" wrap="square" lIns="91425" tIns="45700" rIns="91425" bIns="45700" anchor="ctr" anchorCtr="0">
            <a:noAutofit/>
          </a:bodyPr>
          <a:lstStyle/>
          <a:p>
            <a:r>
              <a:rPr lang="en-US" dirty="0">
                <a:solidFill>
                  <a:schemeClr val="tx1"/>
                </a:solidFill>
              </a:rPr>
              <a:t>CCG: DDC CULTURAL CAPITAL GRANT</a:t>
            </a:r>
            <a:endParaRPr dirty="0">
              <a:solidFill>
                <a:schemeClr val="tx1"/>
              </a:solidFill>
            </a:endParaRPr>
          </a:p>
        </p:txBody>
      </p:sp>
      <p:sp>
        <p:nvSpPr>
          <p:cNvPr id="8" name="Text Box 41" descr="A Cultural Capital Grant allows a cultural organization to manage its own project while protecting the">
            <a:extLst>
              <a:ext uri="{FF2B5EF4-FFF2-40B4-BE49-F238E27FC236}">
                <a16:creationId xmlns:a16="http://schemas.microsoft.com/office/drawing/2014/main" id="{84D38817-EFB2-41F6-AA21-92FC7B82E67D}"/>
              </a:ext>
            </a:extLst>
          </p:cNvPr>
          <p:cNvSpPr txBox="1">
            <a:spLocks noChangeArrowheads="1"/>
          </p:cNvSpPr>
          <p:nvPr/>
        </p:nvSpPr>
        <p:spPr bwMode="auto">
          <a:xfrm>
            <a:off x="-14206" y="1170116"/>
            <a:ext cx="10551577" cy="369332"/>
          </a:xfrm>
          <a:prstGeom prst="rect">
            <a:avLst/>
          </a:prstGeom>
          <a:solidFill>
            <a:schemeClr val="bg1"/>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800" b="1" dirty="0">
                <a:latin typeface="Roboto" panose="02000000000000000000" pitchFamily="2" charset="0"/>
                <a:ea typeface="Roboto" panose="02000000000000000000" pitchFamily="2" charset="0"/>
              </a:rPr>
              <a:t>A Cultural Capital Grant allows a cultural organization to manage its own project while protecting the</a:t>
            </a:r>
          </a:p>
        </p:txBody>
      </p:sp>
      <p:sp>
        <p:nvSpPr>
          <p:cNvPr id="14" name="Text Box 41" descr="City’s investment  of public dollars. A CCG:&#10;">
            <a:extLst>
              <a:ext uri="{FF2B5EF4-FFF2-40B4-BE49-F238E27FC236}">
                <a16:creationId xmlns:a16="http://schemas.microsoft.com/office/drawing/2014/main" id="{C429E06A-BC73-45B7-B415-A6190A30E06C}"/>
              </a:ext>
              <a:ext uri="{C183D7F6-B498-43B3-948B-1728B52AA6E4}">
                <adec:decorative xmlns:adec="http://schemas.microsoft.com/office/drawing/2017/decorative" val="0"/>
              </a:ext>
            </a:extLst>
          </p:cNvPr>
          <p:cNvSpPr txBox="1">
            <a:spLocks noChangeArrowheads="1"/>
          </p:cNvSpPr>
          <p:nvPr/>
        </p:nvSpPr>
        <p:spPr bwMode="auto">
          <a:xfrm>
            <a:off x="-14206" y="1516023"/>
            <a:ext cx="4644263" cy="369332"/>
          </a:xfrm>
          <a:prstGeom prst="rect">
            <a:avLst/>
          </a:prstGeom>
          <a:solidFill>
            <a:schemeClr val="bg1"/>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800" b="1" dirty="0">
                <a:latin typeface="Roboto" panose="02000000000000000000" pitchFamily="2" charset="0"/>
                <a:ea typeface="Roboto" panose="02000000000000000000" pitchFamily="2" charset="0"/>
              </a:rPr>
              <a:t>City’s investment  of public dollars. A CCG:</a:t>
            </a:r>
          </a:p>
        </p:txBody>
      </p:sp>
      <p:sp>
        <p:nvSpPr>
          <p:cNvPr id="10" name="TextBox 9" descr="Guarantees scope at a fixed price">
            <a:extLst>
              <a:ext uri="{FF2B5EF4-FFF2-40B4-BE49-F238E27FC236}">
                <a16:creationId xmlns:a16="http://schemas.microsoft.com/office/drawing/2014/main" id="{4DB3B574-95A3-47FF-8F55-D45DB1C52B78}"/>
              </a:ext>
            </a:extLst>
          </p:cNvPr>
          <p:cNvSpPr txBox="1"/>
          <p:nvPr/>
        </p:nvSpPr>
        <p:spPr>
          <a:xfrm>
            <a:off x="543733" y="2104345"/>
            <a:ext cx="7296950" cy="33855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altLang="en-US" sz="1600" dirty="0">
                <a:solidFill>
                  <a:schemeClr val="tx1"/>
                </a:solidFill>
                <a:latin typeface="Roboto" panose="02000000000000000000" pitchFamily="2" charset="0"/>
                <a:ea typeface="Roboto" panose="02000000000000000000" pitchFamily="2" charset="0"/>
              </a:rPr>
              <a:t>Guarantees scope at a fixed price</a:t>
            </a:r>
          </a:p>
        </p:txBody>
      </p:sp>
      <p:sp>
        <p:nvSpPr>
          <p:cNvPr id="11" name="TextBox 10" descr="Allows capital funds to be reimbursed to the organization; cost overruns are borne by the organization">
            <a:extLst>
              <a:ext uri="{FF2B5EF4-FFF2-40B4-BE49-F238E27FC236}">
                <a16:creationId xmlns:a16="http://schemas.microsoft.com/office/drawing/2014/main" id="{57CF2A83-9599-40E2-93CB-445F8BB4FADB}"/>
              </a:ext>
            </a:extLst>
          </p:cNvPr>
          <p:cNvSpPr txBox="1"/>
          <p:nvPr/>
        </p:nvSpPr>
        <p:spPr>
          <a:xfrm>
            <a:off x="543733" y="2718793"/>
            <a:ext cx="7296950" cy="58477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altLang="en-US" sz="1600" dirty="0">
                <a:latin typeface="Roboto" panose="02000000000000000000" pitchFamily="2" charset="0"/>
                <a:ea typeface="Roboto" panose="02000000000000000000" pitchFamily="2" charset="0"/>
              </a:rPr>
              <a:t>Allows capital funds to be reimbursed to the organization; cost overruns are borne by the organization</a:t>
            </a:r>
          </a:p>
        </p:txBody>
      </p:sp>
      <p:sp>
        <p:nvSpPr>
          <p:cNvPr id="12" name="TextBox 11" descr="Requires robust public-private funding partnerships">
            <a:extLst>
              <a:ext uri="{FF2B5EF4-FFF2-40B4-BE49-F238E27FC236}">
                <a16:creationId xmlns:a16="http://schemas.microsoft.com/office/drawing/2014/main" id="{F21E41AE-672A-489D-809A-EE027E8831AA}"/>
              </a:ext>
            </a:extLst>
          </p:cNvPr>
          <p:cNvSpPr txBox="1"/>
          <p:nvPr/>
        </p:nvSpPr>
        <p:spPr>
          <a:xfrm>
            <a:off x="543733" y="3583665"/>
            <a:ext cx="7296949" cy="313932"/>
          </a:xfrm>
          <a:prstGeom prst="rect">
            <a:avLst/>
          </a:prstGeom>
          <a:solidFill>
            <a:schemeClr val="bg1"/>
          </a:solidFill>
        </p:spPr>
        <p:txBody>
          <a:bodyPr wrap="square" rtlCol="0">
            <a:spAutoFit/>
          </a:bodyPr>
          <a:lstStyle/>
          <a:p>
            <a:pPr marL="285750" indent="-285750">
              <a:lnSpc>
                <a:spcPct val="90000"/>
              </a:lnSpc>
              <a:buFont typeface="Arial" panose="020B0604020202020204" pitchFamily="34" charset="0"/>
              <a:buChar char="•"/>
            </a:pPr>
            <a:r>
              <a:rPr lang="en-US" altLang="en-US" sz="1600" dirty="0">
                <a:latin typeface="Roboto" panose="02000000000000000000" pitchFamily="2" charset="0"/>
                <a:ea typeface="Roboto" panose="02000000000000000000" pitchFamily="2" charset="0"/>
              </a:rPr>
              <a:t>Requires robust public-private funding partnerships</a:t>
            </a:r>
          </a:p>
        </p:txBody>
      </p:sp>
      <p:sp>
        <p:nvSpPr>
          <p:cNvPr id="13" name="TextBox 12" descr="Requires organization to have dedicated staff with construction experience to manage the project through to end of contract">
            <a:extLst>
              <a:ext uri="{FF2B5EF4-FFF2-40B4-BE49-F238E27FC236}">
                <a16:creationId xmlns:a16="http://schemas.microsoft.com/office/drawing/2014/main" id="{4A63C7A0-AF0D-4E0A-A701-183658327B37}"/>
              </a:ext>
            </a:extLst>
          </p:cNvPr>
          <p:cNvSpPr txBox="1"/>
          <p:nvPr/>
        </p:nvSpPr>
        <p:spPr>
          <a:xfrm>
            <a:off x="543733" y="4177695"/>
            <a:ext cx="10739031" cy="535531"/>
          </a:xfrm>
          <a:prstGeom prst="rect">
            <a:avLst/>
          </a:prstGeom>
          <a:solidFill>
            <a:schemeClr val="bg1"/>
          </a:solidFill>
        </p:spPr>
        <p:txBody>
          <a:bodyPr wrap="square" rtlCol="0">
            <a:spAutoFit/>
          </a:bodyPr>
          <a:lstStyle/>
          <a:p>
            <a:pPr marL="285750" indent="-285750">
              <a:lnSpc>
                <a:spcPct val="90000"/>
              </a:lnSpc>
              <a:buFont typeface="Arial" panose="020B0604020202020204" pitchFamily="34" charset="0"/>
              <a:buChar char="•"/>
            </a:pPr>
            <a:r>
              <a:rPr lang="en-US" altLang="en-US" sz="1600" dirty="0">
                <a:latin typeface="Roboto" panose="02000000000000000000" pitchFamily="2" charset="0"/>
                <a:ea typeface="Roboto" panose="02000000000000000000" pitchFamily="2" charset="0"/>
              </a:rPr>
              <a:t>Requires organization to have dedicated staff with construction experience to manage the project through to end of contract</a:t>
            </a:r>
          </a:p>
        </p:txBody>
      </p:sp>
      <p:sp>
        <p:nvSpPr>
          <p:cNvPr id="17" name="TextBox 16" descr="Organization is responsible for compliance with all laws, policies and regulations associated with City funding">
            <a:extLst>
              <a:ext uri="{FF2B5EF4-FFF2-40B4-BE49-F238E27FC236}">
                <a16:creationId xmlns:a16="http://schemas.microsoft.com/office/drawing/2014/main" id="{3A03EDCC-A73A-4A56-A7D6-C0B4638F8843}"/>
              </a:ext>
              <a:ext uri="{C183D7F6-B498-43B3-948B-1728B52AA6E4}">
                <adec:decorative xmlns:adec="http://schemas.microsoft.com/office/drawing/2017/decorative" val="0"/>
              </a:ext>
            </a:extLst>
          </p:cNvPr>
          <p:cNvSpPr txBox="1"/>
          <p:nvPr/>
        </p:nvSpPr>
        <p:spPr>
          <a:xfrm>
            <a:off x="543733" y="4992763"/>
            <a:ext cx="7044536" cy="535531"/>
          </a:xfrm>
          <a:prstGeom prst="rect">
            <a:avLst/>
          </a:prstGeom>
          <a:solidFill>
            <a:schemeClr val="bg1"/>
          </a:solidFill>
        </p:spPr>
        <p:txBody>
          <a:bodyPr wrap="square" rtlCol="0">
            <a:spAutoFit/>
          </a:bodyPr>
          <a:lstStyle/>
          <a:p>
            <a:pPr marL="342900" indent="-342900">
              <a:lnSpc>
                <a:spcPct val="90000"/>
              </a:lnSpc>
              <a:buFont typeface="Arial" panose="020B0604020202020204" pitchFamily="34" charset="0"/>
              <a:buChar char="•"/>
            </a:pPr>
            <a:r>
              <a:rPr lang="en-US" altLang="en-US" sz="1600" dirty="0">
                <a:latin typeface="Roboto" panose="02000000000000000000" pitchFamily="2" charset="0"/>
                <a:ea typeface="Roboto" panose="02000000000000000000" pitchFamily="2" charset="0"/>
              </a:rPr>
              <a:t>Organization is responsible for compliance with all laws, policies and regulations associated with City funding</a:t>
            </a:r>
          </a:p>
        </p:txBody>
      </p:sp>
      <p:sp>
        <p:nvSpPr>
          <p:cNvPr id="9" name="TextBox 8" descr="~2% City Administration Fee">
            <a:extLst>
              <a:ext uri="{FF2B5EF4-FFF2-40B4-BE49-F238E27FC236}">
                <a16:creationId xmlns:a16="http://schemas.microsoft.com/office/drawing/2014/main" id="{2F23E853-BD70-4FB3-9E41-95CFF957BC2D}"/>
              </a:ext>
              <a:ext uri="{C183D7F6-B498-43B3-948B-1728B52AA6E4}">
                <adec:decorative xmlns:adec="http://schemas.microsoft.com/office/drawing/2017/decorative" val="0"/>
              </a:ext>
            </a:extLst>
          </p:cNvPr>
          <p:cNvSpPr txBox="1"/>
          <p:nvPr/>
        </p:nvSpPr>
        <p:spPr>
          <a:xfrm>
            <a:off x="543733" y="5807831"/>
            <a:ext cx="3907600" cy="313932"/>
          </a:xfrm>
          <a:prstGeom prst="rect">
            <a:avLst/>
          </a:prstGeom>
          <a:solidFill>
            <a:schemeClr val="bg1"/>
          </a:solidFill>
        </p:spPr>
        <p:txBody>
          <a:bodyPr wrap="square" rtlCol="0">
            <a:spAutoFit/>
          </a:bodyPr>
          <a:lstStyle/>
          <a:p>
            <a:pPr marL="342900" indent="-342900">
              <a:lnSpc>
                <a:spcPct val="90000"/>
              </a:lnSpc>
              <a:buFont typeface="Arial" panose="020B0604020202020204" pitchFamily="34" charset="0"/>
              <a:buChar char="•"/>
            </a:pPr>
            <a:r>
              <a:rPr lang="en-US" altLang="en-US" sz="1600" dirty="0">
                <a:latin typeface="Roboto" panose="02000000000000000000" pitchFamily="2" charset="0"/>
                <a:ea typeface="Roboto" panose="02000000000000000000" pitchFamily="2" charset="0"/>
              </a:rPr>
              <a:t>~2% City Administration Fee</a:t>
            </a:r>
          </a:p>
        </p:txBody>
      </p:sp>
      <p:sp>
        <p:nvSpPr>
          <p:cNvPr id="16" name="Google Shape;136;p2" descr="Background image of the recently completed NYBG greenhouse, shown with Kusama exhibit.">
            <a:extLst>
              <a:ext uri="{FF2B5EF4-FFF2-40B4-BE49-F238E27FC236}">
                <a16:creationId xmlns:a16="http://schemas.microsoft.com/office/drawing/2014/main" id="{EF7691AB-FF6E-4452-A539-2BAA21750AD7}"/>
              </a:ext>
              <a:ext uri="{C183D7F6-B498-43B3-948B-1728B52AA6E4}">
                <adec:decorative xmlns:adec="http://schemas.microsoft.com/office/drawing/2017/decorative" val="0"/>
              </a:ext>
            </a:extLst>
          </p:cNvPr>
          <p:cNvSpPr/>
          <p:nvPr/>
        </p:nvSpPr>
        <p:spPr>
          <a:xfrm>
            <a:off x="7721599" y="6251223"/>
            <a:ext cx="4047067" cy="315136"/>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rmAutofit fontScale="92500"/>
          </a:bodyPr>
          <a:lstStyle/>
          <a:p>
            <a:r>
              <a:rPr lang="en-US" sz="1100" dirty="0">
                <a:latin typeface="Roboto" panose="02000000000000000000" pitchFamily="2" charset="0"/>
                <a:ea typeface="Roboto" panose="02000000000000000000" pitchFamily="2" charset="0"/>
              </a:rPr>
              <a:t>Recently completed NYGB Greenhouse. Shown with </a:t>
            </a:r>
            <a:r>
              <a:rPr lang="en-US" sz="1100" dirty="0" err="1">
                <a:latin typeface="Roboto" panose="02000000000000000000" pitchFamily="2" charset="0"/>
                <a:ea typeface="Roboto" panose="02000000000000000000" pitchFamily="2" charset="0"/>
              </a:rPr>
              <a:t>Kusama</a:t>
            </a:r>
            <a:r>
              <a:rPr lang="en-US" sz="1100" dirty="0">
                <a:latin typeface="Roboto" panose="02000000000000000000" pitchFamily="2" charset="0"/>
                <a:ea typeface="Roboto" panose="02000000000000000000" pitchFamily="2" charset="0"/>
              </a:rPr>
              <a:t> exhibit.</a:t>
            </a:r>
          </a:p>
        </p:txBody>
      </p:sp>
    </p:spTree>
    <p:extLst>
      <p:ext uri="{BB962C8B-B14F-4D97-AF65-F5344CB8AC3E}">
        <p14:creationId xmlns:p14="http://schemas.microsoft.com/office/powerpoint/2010/main" val="92945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CCG: DCLA REVIEW FOR ELIGIBILITY</a:t>
            </a:r>
            <a:endParaRPr dirty="0"/>
          </a:p>
        </p:txBody>
      </p:sp>
      <p:sp>
        <p:nvSpPr>
          <p:cNvPr id="238" name="Google Shape;238;p16"/>
          <p:cNvSpPr>
            <a:spLocks noGrp="1"/>
          </p:cNvSpPr>
          <p:nvPr>
            <p:ph type="body" idx="5"/>
          </p:nvPr>
        </p:nvSpPr>
        <p:spPr>
          <a:xfrm>
            <a:off x="204716" y="960620"/>
            <a:ext cx="11791666" cy="77724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0" indent="4763" eaLnBrk="1" hangingPunct="1">
              <a:lnSpc>
                <a:spcPct val="80000"/>
              </a:lnSpc>
              <a:buFont typeface="Wingdings" pitchFamily="2" charset="2"/>
              <a:buNone/>
            </a:pPr>
            <a:r>
              <a:rPr lang="en-US" altLang="en-US" sz="2000" b="1" dirty="0"/>
              <a:t>The following is a </a:t>
            </a:r>
            <a:r>
              <a:rPr lang="en-US" altLang="en-US" sz="2400" b="1" dirty="0"/>
              <a:t>sample</a:t>
            </a:r>
            <a:r>
              <a:rPr lang="en-US" altLang="en-US" sz="2000" b="1" dirty="0"/>
              <a:t> of requirements to establish organizational capacity to manage a project:</a:t>
            </a:r>
            <a:endParaRPr lang="en-US" altLang="en-US" sz="2000" b="1" dirty="0">
              <a:solidFill>
                <a:srgbClr val="FF0000"/>
              </a:solidFill>
            </a:endParaRPr>
          </a:p>
        </p:txBody>
      </p:sp>
      <p:sp>
        <p:nvSpPr>
          <p:cNvPr id="239" name="Google Shape;239;p16"/>
          <p:cNvSpPr>
            <a:spLocks noGrp="1"/>
          </p:cNvSpPr>
          <p:nvPr>
            <p:ph type="body" idx="4"/>
          </p:nvPr>
        </p:nvSpPr>
        <p:spPr>
          <a:xfrm>
            <a:off x="304800" y="1824658"/>
            <a:ext cx="3307830" cy="124708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a:spcBef>
                <a:spcPct val="0"/>
              </a:spcBef>
            </a:pPr>
            <a:r>
              <a:rPr lang="en-US" altLang="en-US" sz="1600" b="1" dirty="0">
                <a:solidFill>
                  <a:schemeClr val="tx1"/>
                </a:solidFill>
              </a:rPr>
              <a:t>Project Planning</a:t>
            </a:r>
          </a:p>
        </p:txBody>
      </p:sp>
      <p:sp>
        <p:nvSpPr>
          <p:cNvPr id="240" name="Google Shape;240;p16"/>
          <p:cNvSpPr>
            <a:spLocks noGrp="1"/>
          </p:cNvSpPr>
          <p:nvPr>
            <p:ph type="body" idx="7"/>
          </p:nvPr>
        </p:nvSpPr>
        <p:spPr>
          <a:xfrm>
            <a:off x="3896480" y="1824658"/>
            <a:ext cx="7990720" cy="124708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460375">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Clear rationale for the project</a:t>
            </a:r>
          </a:p>
          <a:p>
            <a:pPr marL="460375">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Comprehensive, recent master plan or strategic plan; project is technically complex and has special scheduling needs </a:t>
            </a:r>
          </a:p>
          <a:p>
            <a:pPr marL="460375">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Project types include major renovation and construction </a:t>
            </a:r>
          </a:p>
          <a:p>
            <a:pPr marL="460375">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Familiarity with Compliance Paperwork (</a:t>
            </a:r>
            <a:r>
              <a:rPr lang="en-US" altLang="en-US" sz="1400" dirty="0" err="1">
                <a:solidFill>
                  <a:schemeClr val="tx1"/>
                </a:solidFill>
                <a:cs typeface="Arial" panose="020B0604020202020204" pitchFamily="34" charset="0"/>
              </a:rPr>
              <a:t>PassPort</a:t>
            </a:r>
            <a:r>
              <a:rPr lang="en-US" altLang="en-US" sz="1400" dirty="0">
                <a:solidFill>
                  <a:schemeClr val="tx1"/>
                </a:solidFill>
                <a:cs typeface="Arial" panose="020B0604020202020204" pitchFamily="34" charset="0"/>
              </a:rPr>
              <a:t>, Insurance, RC etc.)</a:t>
            </a:r>
          </a:p>
        </p:txBody>
      </p:sp>
      <p:sp>
        <p:nvSpPr>
          <p:cNvPr id="241" name="Google Shape;241;p16"/>
          <p:cNvSpPr>
            <a:spLocks noGrp="1"/>
          </p:cNvSpPr>
          <p:nvPr>
            <p:ph type="body" idx="3"/>
          </p:nvPr>
        </p:nvSpPr>
        <p:spPr>
          <a:xfrm>
            <a:off x="304800" y="3233898"/>
            <a:ext cx="3307830" cy="101555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a:spcBef>
                <a:spcPct val="0"/>
              </a:spcBef>
            </a:pPr>
            <a:r>
              <a:rPr lang="en-US" altLang="en-US" sz="1600" b="1" dirty="0">
                <a:solidFill>
                  <a:schemeClr val="tx1"/>
                </a:solidFill>
              </a:rPr>
              <a:t>Project Managerial</a:t>
            </a:r>
          </a:p>
          <a:p>
            <a:pPr>
              <a:spcBef>
                <a:spcPct val="0"/>
              </a:spcBef>
            </a:pPr>
            <a:r>
              <a:rPr lang="en-US" altLang="en-US" sz="1600" b="1" dirty="0">
                <a:solidFill>
                  <a:schemeClr val="tx1"/>
                </a:solidFill>
              </a:rPr>
              <a:t>Capacity</a:t>
            </a:r>
          </a:p>
        </p:txBody>
      </p:sp>
      <p:sp>
        <p:nvSpPr>
          <p:cNvPr id="242" name="Google Shape;242;p16"/>
          <p:cNvSpPr>
            <a:spLocks noGrp="1"/>
          </p:cNvSpPr>
          <p:nvPr>
            <p:ph type="body" idx="8"/>
          </p:nvPr>
        </p:nvSpPr>
        <p:spPr>
          <a:xfrm>
            <a:off x="3901453" y="3233898"/>
            <a:ext cx="7990720" cy="101555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458788">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Relevant in-house project management experience, including staff with construction experience</a:t>
            </a:r>
          </a:p>
          <a:p>
            <a:pPr marL="458788">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Addresses future maintenance/operation changes </a:t>
            </a:r>
          </a:p>
          <a:p>
            <a:pPr marL="458788">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Familiarity with approvals (ULURP, LPC, PDC etc.)</a:t>
            </a:r>
          </a:p>
        </p:txBody>
      </p:sp>
      <p:sp>
        <p:nvSpPr>
          <p:cNvPr id="243" name="Google Shape;243;p16"/>
          <p:cNvSpPr>
            <a:spLocks noGrp="1"/>
          </p:cNvSpPr>
          <p:nvPr>
            <p:ph type="body" idx="2"/>
          </p:nvPr>
        </p:nvSpPr>
        <p:spPr>
          <a:xfrm>
            <a:off x="303837" y="4411608"/>
            <a:ext cx="3307830" cy="779240"/>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a:spcBef>
                <a:spcPct val="0"/>
              </a:spcBef>
            </a:pPr>
            <a:r>
              <a:rPr lang="en-US" altLang="en-US" sz="1600" b="1" dirty="0">
                <a:solidFill>
                  <a:schemeClr val="tx1"/>
                </a:solidFill>
              </a:rPr>
              <a:t>Organization </a:t>
            </a:r>
          </a:p>
          <a:p>
            <a:pPr>
              <a:spcBef>
                <a:spcPct val="0"/>
              </a:spcBef>
            </a:pPr>
            <a:r>
              <a:rPr lang="en-US" altLang="en-US" sz="1600" b="1" dirty="0">
                <a:solidFill>
                  <a:schemeClr val="tx1"/>
                </a:solidFill>
              </a:rPr>
              <a:t>Managerial Capacity</a:t>
            </a:r>
          </a:p>
        </p:txBody>
      </p:sp>
      <p:sp>
        <p:nvSpPr>
          <p:cNvPr id="244" name="Google Shape;244;p16"/>
          <p:cNvSpPr>
            <a:spLocks noGrp="1"/>
          </p:cNvSpPr>
          <p:nvPr>
            <p:ph type="body" idx="6"/>
          </p:nvPr>
        </p:nvSpPr>
        <p:spPr>
          <a:xfrm>
            <a:off x="3896480" y="4411608"/>
            <a:ext cx="7990720" cy="77924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458788">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Successful execution of mission</a:t>
            </a:r>
          </a:p>
          <a:p>
            <a:pPr marL="458788">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An actively engaged Board</a:t>
            </a:r>
          </a:p>
          <a:p>
            <a:pPr marL="458788">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Effective leadership/administration staff</a:t>
            </a:r>
          </a:p>
        </p:txBody>
      </p:sp>
      <p:sp>
        <p:nvSpPr>
          <p:cNvPr id="11" name="Google Shape;243;p16">
            <a:extLst>
              <a:ext uri="{FF2B5EF4-FFF2-40B4-BE49-F238E27FC236}">
                <a16:creationId xmlns:a16="http://schemas.microsoft.com/office/drawing/2014/main" id="{156E48C8-9481-4E44-A75D-5F6E318B4C3E}"/>
              </a:ext>
            </a:extLst>
          </p:cNvPr>
          <p:cNvSpPr txBox="1">
            <a:spLocks/>
          </p:cNvSpPr>
          <p:nvPr/>
        </p:nvSpPr>
        <p:spPr>
          <a:xfrm>
            <a:off x="303837" y="5374644"/>
            <a:ext cx="3307830" cy="124708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a:spcBef>
                <a:spcPct val="0"/>
              </a:spcBef>
            </a:pPr>
            <a:r>
              <a:rPr lang="en-US" altLang="en-US" sz="1600" b="1" dirty="0">
                <a:solidFill>
                  <a:schemeClr val="tx1"/>
                </a:solidFill>
              </a:rPr>
              <a:t>Financial Capacity</a:t>
            </a:r>
          </a:p>
        </p:txBody>
      </p:sp>
      <p:sp>
        <p:nvSpPr>
          <p:cNvPr id="12" name="Google Shape;244;p16">
            <a:extLst>
              <a:ext uri="{FF2B5EF4-FFF2-40B4-BE49-F238E27FC236}">
                <a16:creationId xmlns:a16="http://schemas.microsoft.com/office/drawing/2014/main" id="{C46F8525-9281-4785-99B7-4B9B758674C1}"/>
              </a:ext>
            </a:extLst>
          </p:cNvPr>
          <p:cNvSpPr txBox="1">
            <a:spLocks/>
          </p:cNvSpPr>
          <p:nvPr/>
        </p:nvSpPr>
        <p:spPr>
          <a:xfrm>
            <a:off x="3896480" y="5374644"/>
            <a:ext cx="7990720" cy="124708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458788">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Project requires significant private contribution, typically 50%</a:t>
            </a:r>
          </a:p>
          <a:p>
            <a:pPr marL="458788">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City funding is at least $1 million in current fiscal year</a:t>
            </a:r>
          </a:p>
          <a:p>
            <a:pPr marL="458788">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Capacity to fully finance project / cover all cost overruns</a:t>
            </a:r>
          </a:p>
          <a:p>
            <a:pPr marL="458788">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Capital campaign/plan with realistic goals</a:t>
            </a:r>
          </a:p>
          <a:p>
            <a:pPr marL="458788">
              <a:lnSpc>
                <a:spcPct val="80000"/>
              </a:lnSpc>
              <a:spcBef>
                <a:spcPct val="20000"/>
              </a:spcBef>
              <a:buFont typeface="Courier New" panose="02070309020205020404" pitchFamily="49" charset="0"/>
              <a:buChar char="o"/>
            </a:pPr>
            <a:r>
              <a:rPr lang="en-US" altLang="en-US" sz="1400" dirty="0">
                <a:solidFill>
                  <a:schemeClr val="tx1"/>
                </a:solidFill>
                <a:cs typeface="Arial" panose="020B0604020202020204" pitchFamily="34" charset="0"/>
              </a:rPr>
              <a:t>Institutional track record of successful fundraising campaigns</a:t>
            </a:r>
          </a:p>
        </p:txBody>
      </p:sp>
    </p:spTree>
    <p:extLst>
      <p:ext uri="{BB962C8B-B14F-4D97-AF65-F5344CB8AC3E}">
        <p14:creationId xmlns:p14="http://schemas.microsoft.com/office/powerpoint/2010/main" val="273246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AD497E-E21B-4B4D-9D85-340306E9EBD4}"/>
              </a:ext>
            </a:extLst>
          </p:cNvPr>
          <p:cNvSpPr>
            <a:spLocks noGrp="1"/>
          </p:cNvSpPr>
          <p:nvPr>
            <p:ph type="title"/>
          </p:nvPr>
        </p:nvSpPr>
        <p:spPr/>
        <p:txBody>
          <a:bodyPr/>
          <a:lstStyle/>
          <a:p>
            <a:r>
              <a:rPr lang="en-US" dirty="0"/>
              <a:t>CAPITAL PROJECTS: DCLA GOALS</a:t>
            </a:r>
          </a:p>
        </p:txBody>
      </p:sp>
      <p:sp>
        <p:nvSpPr>
          <p:cNvPr id="2" name="Text Placeholder 1">
            <a:extLst>
              <a:ext uri="{FF2B5EF4-FFF2-40B4-BE49-F238E27FC236}">
                <a16:creationId xmlns:a16="http://schemas.microsoft.com/office/drawing/2014/main" id="{F9A8F069-6810-47BD-98EE-627D6F3AAF22}"/>
              </a:ext>
            </a:extLst>
          </p:cNvPr>
          <p:cNvSpPr>
            <a:spLocks noGrp="1"/>
          </p:cNvSpPr>
          <p:nvPr>
            <p:ph type="body" idx="1"/>
          </p:nvPr>
        </p:nvSpPr>
        <p:spPr>
          <a:xfrm>
            <a:off x="304799" y="1025208"/>
            <a:ext cx="11489550" cy="4620892"/>
          </a:xfr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p>
            <a:pPr marL="0" indent="0">
              <a:spcBef>
                <a:spcPts val="0"/>
              </a:spcBef>
              <a:buClr>
                <a:srgbClr val="000000"/>
              </a:buClr>
            </a:pPr>
            <a:r>
              <a:rPr lang="en-US" altLang="en-US" sz="2000" b="1" dirty="0">
                <a:solidFill>
                  <a:schemeClr val="tx1"/>
                </a:solidFill>
                <a:sym typeface="Arial"/>
              </a:rPr>
              <a:t>Enhance the public’s experience of cultural life in New York City through projects that:</a:t>
            </a:r>
          </a:p>
          <a:p>
            <a:pPr marL="0" indent="0">
              <a:spcBef>
                <a:spcPts val="0"/>
              </a:spcBef>
              <a:buClr>
                <a:srgbClr val="000000"/>
              </a:buClr>
            </a:pPr>
            <a:endParaRPr lang="en-US" altLang="en-US" sz="2000" b="1" dirty="0">
              <a:solidFill>
                <a:schemeClr val="tx1"/>
              </a:solidFill>
              <a:sym typeface="Arial"/>
            </a:endParaRPr>
          </a:p>
          <a:p>
            <a:pPr marL="0" indent="0">
              <a:spcBef>
                <a:spcPts val="0"/>
              </a:spcBef>
              <a:buClr>
                <a:srgbClr val="000000"/>
              </a:buClr>
            </a:pPr>
            <a:endParaRPr lang="en-US" altLang="en-US" sz="2000" b="1" dirty="0">
              <a:solidFill>
                <a:schemeClr val="tx1"/>
              </a:solidFill>
              <a:sym typeface="Arial"/>
            </a:endParaRPr>
          </a:p>
          <a:p>
            <a:pPr marL="342900" indent="-342900">
              <a:spcBef>
                <a:spcPts val="0"/>
              </a:spcBef>
              <a:buClr>
                <a:srgbClr val="000000"/>
              </a:buClr>
              <a:buFont typeface="Arial" panose="020B0604020202020204" pitchFamily="34" charset="0"/>
              <a:buChar char="•"/>
            </a:pPr>
            <a:r>
              <a:rPr lang="en-US" sz="2000" b="1" dirty="0">
                <a:solidFill>
                  <a:schemeClr val="tx1"/>
                </a:solidFill>
                <a:sym typeface="Arial"/>
              </a:rPr>
              <a:t>Increase public access to cultural programming throughout the City</a:t>
            </a:r>
          </a:p>
          <a:p>
            <a:pPr marL="342900" indent="-342900">
              <a:spcBef>
                <a:spcPts val="0"/>
              </a:spcBef>
              <a:buClr>
                <a:srgbClr val="000000"/>
              </a:buClr>
              <a:buFont typeface="Arial" panose="020B0604020202020204" pitchFamily="34" charset="0"/>
              <a:buChar char="•"/>
            </a:pPr>
            <a:endParaRPr lang="en-US" altLang="en-US" sz="2000" b="1" dirty="0">
              <a:solidFill>
                <a:schemeClr val="tx1"/>
              </a:solidFill>
              <a:sym typeface="Arial"/>
            </a:endParaRPr>
          </a:p>
          <a:p>
            <a:pPr marL="342900" indent="-342900">
              <a:spcBef>
                <a:spcPts val="0"/>
              </a:spcBef>
              <a:buClr>
                <a:srgbClr val="000000"/>
              </a:buClr>
              <a:buFont typeface="Arial" panose="020B0604020202020204" pitchFamily="34" charset="0"/>
              <a:buChar char="•"/>
            </a:pPr>
            <a:r>
              <a:rPr lang="en-US" altLang="en-US" sz="2000" b="1" dirty="0">
                <a:solidFill>
                  <a:schemeClr val="tx1"/>
                </a:solidFill>
                <a:sym typeface="Arial"/>
              </a:rPr>
              <a:t>Contribute to the vibrancy and diversity of the City’s communities and maximize the effectiveness of public/private partnerships</a:t>
            </a:r>
          </a:p>
          <a:p>
            <a:pPr marL="342900" indent="-342900">
              <a:spcBef>
                <a:spcPts val="0"/>
              </a:spcBef>
              <a:buClr>
                <a:srgbClr val="000000"/>
              </a:buClr>
              <a:buFont typeface="Arial" panose="020B0604020202020204" pitchFamily="34" charset="0"/>
              <a:buChar char="•"/>
            </a:pPr>
            <a:endParaRPr lang="en-US" altLang="en-US" sz="2000" b="1" dirty="0">
              <a:solidFill>
                <a:schemeClr val="tx1"/>
              </a:solidFill>
              <a:sym typeface="Arial"/>
            </a:endParaRPr>
          </a:p>
          <a:p>
            <a:pPr marL="342900" indent="-342900">
              <a:spcBef>
                <a:spcPts val="0"/>
              </a:spcBef>
              <a:buClr>
                <a:srgbClr val="000000"/>
              </a:buClr>
              <a:buFont typeface="Arial" panose="020B0604020202020204" pitchFamily="34" charset="0"/>
              <a:buChar char="•"/>
            </a:pPr>
            <a:r>
              <a:rPr lang="en-US" altLang="en-US" sz="2000" b="1" dirty="0">
                <a:solidFill>
                  <a:schemeClr val="tx1"/>
                </a:solidFill>
                <a:sym typeface="Arial"/>
              </a:rPr>
              <a:t>Preserve and promote the highest quality cultural facilities, programs and collections </a:t>
            </a:r>
          </a:p>
          <a:p>
            <a:pPr marL="0" indent="0">
              <a:spcBef>
                <a:spcPts val="0"/>
              </a:spcBef>
              <a:buClr>
                <a:srgbClr val="000000"/>
              </a:buClr>
            </a:pPr>
            <a:endParaRPr lang="en-US" sz="2000" b="1" dirty="0">
              <a:solidFill>
                <a:schemeClr val="tx1"/>
              </a:solidFill>
              <a:sym typeface="Arial"/>
            </a:endParaRPr>
          </a:p>
        </p:txBody>
      </p:sp>
      <p:sp>
        <p:nvSpPr>
          <p:cNvPr id="4" name="Text Placeholder 3">
            <a:extLst>
              <a:ext uri="{FF2B5EF4-FFF2-40B4-BE49-F238E27FC236}">
                <a16:creationId xmlns:a16="http://schemas.microsoft.com/office/drawing/2014/main" id="{FF89AABC-6D13-4DB2-9E03-02953CEBF9F6}"/>
              </a:ext>
            </a:extLst>
          </p:cNvPr>
          <p:cNvSpPr>
            <a:spLocks noGrp="1"/>
          </p:cNvSpPr>
          <p:nvPr>
            <p:ph type="body" idx="3"/>
          </p:nvPr>
        </p:nvSpPr>
        <p:spPr>
          <a:xfrm>
            <a:off x="2287929" y="5838551"/>
            <a:ext cx="7616142" cy="832434"/>
          </a:xfrm>
          <a:solidFill>
            <a:srgbClr val="00B0F0"/>
          </a:solidFill>
          <a:ln>
            <a:noFill/>
          </a:ln>
          <a:effectLst/>
        </p:spPr>
        <p:txBody>
          <a:bodyPr anchor="b" anchorCtr="0"/>
          <a:lstStyle/>
          <a:p>
            <a:pPr marL="25400" indent="0" algn="ctr">
              <a:buNone/>
            </a:pPr>
            <a:r>
              <a:rPr lang="en-US" altLang="en-US" sz="2000" b="1" dirty="0"/>
              <a:t>YOUR ORGANIZATION CONTRIBUTES TO THESE GOALS</a:t>
            </a:r>
          </a:p>
          <a:p>
            <a:pPr marL="25400" indent="0" algn="ctr">
              <a:buNone/>
            </a:pPr>
            <a:r>
              <a:rPr lang="en-US" altLang="en-US" sz="2000" b="1" dirty="0"/>
              <a:t>– THAT’S WHY YOUR PROJECTS HAVE BEEN FUNDED!</a:t>
            </a:r>
            <a:endParaRPr lang="en-US" sz="2000" dirty="0"/>
          </a:p>
        </p:txBody>
      </p:sp>
    </p:spTree>
    <p:extLst>
      <p:ext uri="{BB962C8B-B14F-4D97-AF65-F5344CB8AC3E}">
        <p14:creationId xmlns:p14="http://schemas.microsoft.com/office/powerpoint/2010/main" val="151398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CCG: TIMELINE</a:t>
            </a:r>
            <a:endParaRPr dirty="0"/>
          </a:p>
        </p:txBody>
      </p:sp>
      <p:sp>
        <p:nvSpPr>
          <p:cNvPr id="293" name="Google Shape;293;p28"/>
          <p:cNvSpPr>
            <a:spLocks noGrp="1"/>
          </p:cNvSpPr>
          <p:nvPr>
            <p:ph type="body" idx="4294967295"/>
          </p:nvPr>
        </p:nvSpPr>
        <p:spPr>
          <a:xfrm>
            <a:off x="389505" y="937852"/>
            <a:ext cx="11379141" cy="515591"/>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p>
            <a:pPr marL="0" lvl="0" indent="0">
              <a:lnSpc>
                <a:spcPct val="110000"/>
              </a:lnSpc>
              <a:spcBef>
                <a:spcPts val="0"/>
              </a:spcBef>
              <a:buSzPts val="1800"/>
            </a:pPr>
            <a:r>
              <a:rPr lang="en-US" sz="1600" b="1" dirty="0">
                <a:latin typeface="Roboto"/>
                <a:ea typeface="Roboto"/>
                <a:cs typeface="Roboto"/>
                <a:sym typeface="Roboto"/>
              </a:rPr>
              <a:t>Some organizations will manage their own design and construction through a Cultural Capital Grant (CCG) managed by DDC. </a:t>
            </a:r>
            <a:r>
              <a:rPr lang="en-US" sz="1600" b="1" dirty="0">
                <a:latin typeface="Roboto" panose="02000000000000000000" pitchFamily="2" charset="0"/>
                <a:ea typeface="Roboto" panose="02000000000000000000" pitchFamily="2" charset="0"/>
              </a:rPr>
              <a:t>Average pre-COVID timelines were:</a:t>
            </a:r>
            <a:endParaRPr sz="1200" dirty="0">
              <a:latin typeface="Roboto"/>
              <a:ea typeface="Roboto"/>
              <a:cs typeface="Roboto"/>
              <a:sym typeface="Roboto"/>
            </a:endParaRPr>
          </a:p>
        </p:txBody>
      </p:sp>
      <p:sp>
        <p:nvSpPr>
          <p:cNvPr id="23" name="TextBox 22"/>
          <p:cNvSpPr txBox="1"/>
          <p:nvPr/>
        </p:nvSpPr>
        <p:spPr>
          <a:xfrm>
            <a:off x="97277" y="3622125"/>
            <a:ext cx="2129825" cy="1384995"/>
          </a:xfrm>
          <a:prstGeom prst="rect">
            <a:avLst/>
          </a:prstGeom>
          <a:noFill/>
          <a:ln>
            <a:noFill/>
          </a:ln>
        </p:spPr>
        <p:txBody>
          <a:bodyPr wrap="square" rtlCol="0">
            <a:spAutoFit/>
          </a:bodyPr>
          <a:lstStyle/>
          <a:p>
            <a:pPr marL="225425" indent="-225425"/>
            <a:r>
              <a:rPr lang="en-US" b="1" dirty="0">
                <a:solidFill>
                  <a:srgbClr val="98699D"/>
                </a:solidFill>
                <a:latin typeface="Roboto" panose="02000000000000000000" pitchFamily="2" charset="0"/>
                <a:ea typeface="Roboto" panose="02000000000000000000" pitchFamily="2" charset="0"/>
              </a:rPr>
              <a:t>1 | Scope Development:</a:t>
            </a:r>
          </a:p>
          <a:p>
            <a:pPr marL="282575" indent="-57150"/>
            <a:r>
              <a:rPr lang="en-US" dirty="0">
                <a:latin typeface="Roboto" panose="02000000000000000000" pitchFamily="2" charset="0"/>
                <a:ea typeface="Roboto" panose="02000000000000000000" pitchFamily="2" charset="0"/>
              </a:rPr>
              <a:t>	</a:t>
            </a:r>
            <a:r>
              <a:rPr lang="en-US" altLang="en-US" dirty="0">
                <a:latin typeface="Roboto" panose="02000000000000000000" pitchFamily="2" charset="0"/>
                <a:ea typeface="Roboto" panose="02000000000000000000" pitchFamily="2" charset="0"/>
              </a:rPr>
              <a:t>Work with DCLA project manager to define scope and prepare CCG application</a:t>
            </a:r>
            <a:endParaRPr lang="en-US" dirty="0">
              <a:latin typeface="Roboto" panose="02000000000000000000" pitchFamily="2" charset="0"/>
              <a:ea typeface="Roboto" panose="02000000000000000000" pitchFamily="2" charset="0"/>
            </a:endParaRPr>
          </a:p>
        </p:txBody>
      </p:sp>
      <p:sp>
        <p:nvSpPr>
          <p:cNvPr id="22" name="Chevron 21"/>
          <p:cNvSpPr/>
          <p:nvPr/>
        </p:nvSpPr>
        <p:spPr>
          <a:xfrm>
            <a:off x="150886" y="2990088"/>
            <a:ext cx="2031494" cy="510974"/>
          </a:xfrm>
          <a:prstGeom prst="chevron">
            <a:avLst/>
          </a:prstGeom>
          <a:solidFill>
            <a:srgbClr val="9869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3 </a:t>
            </a:r>
            <a:r>
              <a:rPr lang="mr-IN" sz="1600" b="1" dirty="0">
                <a:solidFill>
                  <a:schemeClr val="bg1"/>
                </a:solidFill>
                <a:latin typeface="Roboto" panose="02000000000000000000" pitchFamily="2" charset="0"/>
              </a:rPr>
              <a:t>–</a:t>
            </a:r>
            <a:r>
              <a:rPr lang="en-US" sz="1600" b="1" dirty="0">
                <a:solidFill>
                  <a:schemeClr val="bg1"/>
                </a:solidFill>
                <a:latin typeface="Roboto" panose="02000000000000000000" pitchFamily="2" charset="0"/>
              </a:rPr>
              <a:t> 9 Months</a:t>
            </a:r>
          </a:p>
          <a:p>
            <a:pPr algn="ctr"/>
            <a:r>
              <a:rPr lang="en-US" sz="1600" b="1" dirty="0">
                <a:solidFill>
                  <a:schemeClr val="bg1"/>
                </a:solidFill>
                <a:latin typeface="Roboto" panose="02000000000000000000" pitchFamily="2" charset="0"/>
              </a:rPr>
              <a:t> Months</a:t>
            </a:r>
          </a:p>
        </p:txBody>
      </p:sp>
      <p:sp>
        <p:nvSpPr>
          <p:cNvPr id="36" name="TextBox 35"/>
          <p:cNvSpPr txBox="1"/>
          <p:nvPr/>
        </p:nvSpPr>
        <p:spPr>
          <a:xfrm>
            <a:off x="1582928" y="1696674"/>
            <a:ext cx="2129825" cy="1169551"/>
          </a:xfrm>
          <a:prstGeom prst="rect">
            <a:avLst/>
          </a:prstGeom>
          <a:noFill/>
          <a:ln>
            <a:noFill/>
          </a:ln>
        </p:spPr>
        <p:txBody>
          <a:bodyPr wrap="square" rtlCol="0">
            <a:spAutoFit/>
          </a:bodyPr>
          <a:lstStyle/>
          <a:p>
            <a:pPr marL="225425" indent="-225425"/>
            <a:r>
              <a:rPr lang="en-US" b="1" dirty="0">
                <a:solidFill>
                  <a:srgbClr val="3890A8"/>
                </a:solidFill>
                <a:latin typeface="Roboto" panose="02000000000000000000" pitchFamily="2" charset="0"/>
                <a:ea typeface="Roboto" panose="02000000000000000000" pitchFamily="2" charset="0"/>
              </a:rPr>
              <a:t>2 | </a:t>
            </a:r>
            <a:r>
              <a:rPr lang="en-US" b="1" dirty="0" err="1">
                <a:solidFill>
                  <a:srgbClr val="3890A8"/>
                </a:solidFill>
                <a:latin typeface="Roboto" panose="02000000000000000000" pitchFamily="2" charset="0"/>
                <a:ea typeface="Roboto" panose="02000000000000000000" pitchFamily="2" charset="0"/>
              </a:rPr>
              <a:t>Greenlight</a:t>
            </a:r>
            <a:r>
              <a:rPr lang="en-US" b="1" dirty="0">
                <a:solidFill>
                  <a:srgbClr val="3890A8"/>
                </a:solidFill>
                <a:latin typeface="Roboto" panose="02000000000000000000" pitchFamily="2" charset="0"/>
                <a:ea typeface="Roboto" panose="02000000000000000000" pitchFamily="2" charset="0"/>
              </a:rPr>
              <a:t> Meeting:</a:t>
            </a:r>
          </a:p>
          <a:p>
            <a:pPr marL="282575" indent="-57150"/>
            <a:r>
              <a:rPr lang="en-US" dirty="0">
                <a:latin typeface="Roboto" panose="02000000000000000000" pitchFamily="2" charset="0"/>
                <a:ea typeface="Roboto" panose="02000000000000000000" pitchFamily="2" charset="0"/>
              </a:rPr>
              <a:t>	</a:t>
            </a:r>
            <a:r>
              <a:rPr lang="en-US" altLang="en-US" dirty="0">
                <a:latin typeface="Roboto" panose="02000000000000000000" pitchFamily="2" charset="0"/>
                <a:ea typeface="Roboto" panose="02000000000000000000" pitchFamily="2" charset="0"/>
              </a:rPr>
              <a:t>Application to DDC and OMB for technical compliance review</a:t>
            </a:r>
            <a:endParaRPr lang="en-US" dirty="0">
              <a:latin typeface="Roboto" panose="02000000000000000000" pitchFamily="2" charset="0"/>
              <a:ea typeface="Roboto" panose="02000000000000000000" pitchFamily="2" charset="0"/>
            </a:endParaRPr>
          </a:p>
        </p:txBody>
      </p:sp>
      <p:sp>
        <p:nvSpPr>
          <p:cNvPr id="4" name="Oval 3" descr="Important moment indicator"/>
          <p:cNvSpPr/>
          <p:nvPr/>
        </p:nvSpPr>
        <p:spPr>
          <a:xfrm>
            <a:off x="2296575" y="3148314"/>
            <a:ext cx="183444" cy="183445"/>
          </a:xfrm>
          <a:prstGeom prst="ellipse">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37" name="Rectangle 36"/>
          <p:cNvSpPr/>
          <p:nvPr/>
        </p:nvSpPr>
        <p:spPr>
          <a:xfrm>
            <a:off x="2507970" y="3618471"/>
            <a:ext cx="1961443" cy="1169551"/>
          </a:xfrm>
          <a:prstGeom prst="rect">
            <a:avLst/>
          </a:prstGeom>
          <a:ln>
            <a:noFill/>
          </a:ln>
        </p:spPr>
        <p:txBody>
          <a:bodyPr wrap="square">
            <a:spAutoFit/>
          </a:bodyPr>
          <a:lstStyle/>
          <a:p>
            <a:pPr marL="282575" indent="-282575"/>
            <a:r>
              <a:rPr lang="en-US" b="1" dirty="0">
                <a:solidFill>
                  <a:srgbClr val="90D164"/>
                </a:solidFill>
                <a:latin typeface="Roboto" panose="02000000000000000000" pitchFamily="2" charset="0"/>
                <a:ea typeface="Roboto" panose="02000000000000000000" pitchFamily="2" charset="0"/>
              </a:rPr>
              <a:t>3 | CCG Package Preparation:</a:t>
            </a:r>
            <a:endParaRPr lang="en-US" dirty="0">
              <a:latin typeface="Roboto" panose="02000000000000000000" pitchFamily="2" charset="0"/>
              <a:ea typeface="Roboto" panose="02000000000000000000" pitchFamily="2" charset="0"/>
            </a:endParaRPr>
          </a:p>
          <a:p>
            <a:pPr marL="282575" indent="-282575"/>
            <a:r>
              <a:rPr lang="en-US" dirty="0">
                <a:latin typeface="Roboto" panose="02000000000000000000" pitchFamily="2" charset="0"/>
                <a:ea typeface="Roboto" panose="02000000000000000000" pitchFamily="2" charset="0"/>
              </a:rPr>
              <a:t>	Work with DDC to prepare the CCG package</a:t>
            </a:r>
          </a:p>
        </p:txBody>
      </p:sp>
      <p:sp>
        <p:nvSpPr>
          <p:cNvPr id="29" name="Chevron 28"/>
          <p:cNvSpPr/>
          <p:nvPr/>
        </p:nvSpPr>
        <p:spPr>
          <a:xfrm>
            <a:off x="2578608" y="2993726"/>
            <a:ext cx="1598303" cy="510974"/>
          </a:xfrm>
          <a:prstGeom prst="chevron">
            <a:avLst/>
          </a:prstGeom>
          <a:solidFill>
            <a:srgbClr val="90D1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3</a:t>
            </a:r>
          </a:p>
          <a:p>
            <a:pPr algn="ctr"/>
            <a:r>
              <a:rPr lang="en-US" sz="1600" b="1" dirty="0">
                <a:solidFill>
                  <a:schemeClr val="bg1"/>
                </a:solidFill>
                <a:latin typeface="Roboto" panose="02000000000000000000" pitchFamily="2" charset="0"/>
              </a:rPr>
              <a:t> Months</a:t>
            </a:r>
          </a:p>
        </p:txBody>
      </p:sp>
      <p:sp>
        <p:nvSpPr>
          <p:cNvPr id="38" name="Rectangle 37"/>
          <p:cNvSpPr/>
          <p:nvPr/>
        </p:nvSpPr>
        <p:spPr>
          <a:xfrm>
            <a:off x="3906845" y="1695944"/>
            <a:ext cx="2215441" cy="1169551"/>
          </a:xfrm>
          <a:prstGeom prst="rect">
            <a:avLst/>
          </a:prstGeom>
        </p:spPr>
        <p:txBody>
          <a:bodyPr wrap="square">
            <a:spAutoFit/>
          </a:bodyPr>
          <a:lstStyle/>
          <a:p>
            <a:pPr marL="282575" indent="-282575"/>
            <a:r>
              <a:rPr lang="en-US" b="1" dirty="0">
                <a:solidFill>
                  <a:srgbClr val="4AAF8A"/>
                </a:solidFill>
                <a:latin typeface="Roboto" panose="02000000000000000000" pitchFamily="2" charset="0"/>
                <a:ea typeface="Roboto" panose="02000000000000000000" pitchFamily="2" charset="0"/>
              </a:rPr>
              <a:t>4 | OMB Review:</a:t>
            </a:r>
          </a:p>
          <a:p>
            <a:pPr marL="282575" indent="-282575"/>
            <a:r>
              <a:rPr lang="en-US" dirty="0">
                <a:latin typeface="Roboto" panose="02000000000000000000" pitchFamily="2" charset="0"/>
                <a:ea typeface="Roboto" panose="02000000000000000000" pitchFamily="2" charset="0"/>
              </a:rPr>
              <a:t>	OMB reviews scope for eligibility before issuing a Certificate to Proceed (CP)</a:t>
            </a:r>
          </a:p>
        </p:txBody>
      </p:sp>
      <p:sp>
        <p:nvSpPr>
          <p:cNvPr id="31" name="Chevron 30"/>
          <p:cNvSpPr/>
          <p:nvPr/>
        </p:nvSpPr>
        <p:spPr>
          <a:xfrm>
            <a:off x="3977640" y="2990088"/>
            <a:ext cx="1834501" cy="510974"/>
          </a:xfrm>
          <a:prstGeom prst="chevron">
            <a:avLst/>
          </a:prstGeom>
          <a:solidFill>
            <a:srgbClr val="4AAF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1-3</a:t>
            </a:r>
          </a:p>
          <a:p>
            <a:pPr algn="ctr"/>
            <a:r>
              <a:rPr lang="en-US" sz="1600" b="1" dirty="0">
                <a:solidFill>
                  <a:schemeClr val="bg1"/>
                </a:solidFill>
                <a:latin typeface="Roboto" panose="02000000000000000000" pitchFamily="2" charset="0"/>
              </a:rPr>
              <a:t> Months</a:t>
            </a:r>
          </a:p>
        </p:txBody>
      </p:sp>
      <p:sp>
        <p:nvSpPr>
          <p:cNvPr id="39" name="Rectangle 38"/>
          <p:cNvSpPr/>
          <p:nvPr/>
        </p:nvSpPr>
        <p:spPr>
          <a:xfrm>
            <a:off x="5690913" y="3618286"/>
            <a:ext cx="2288819" cy="1384995"/>
          </a:xfrm>
          <a:prstGeom prst="rect">
            <a:avLst/>
          </a:prstGeom>
        </p:spPr>
        <p:txBody>
          <a:bodyPr wrap="square">
            <a:spAutoFit/>
          </a:bodyPr>
          <a:lstStyle/>
          <a:p>
            <a:pPr marL="282575" indent="-282575"/>
            <a:r>
              <a:rPr lang="en-US" b="1" dirty="0">
                <a:solidFill>
                  <a:srgbClr val="236EBE"/>
                </a:solidFill>
                <a:latin typeface="Roboto" panose="02000000000000000000" pitchFamily="2" charset="0"/>
                <a:ea typeface="Roboto" panose="02000000000000000000" pitchFamily="2" charset="0"/>
              </a:rPr>
              <a:t>5 | Legal Documents:</a:t>
            </a:r>
          </a:p>
          <a:p>
            <a:pPr marL="282575" indent="-282575"/>
            <a:r>
              <a:rPr lang="en-US" dirty="0">
                <a:latin typeface="Roboto" panose="02000000000000000000" pitchFamily="2" charset="0"/>
                <a:ea typeface="Roboto" panose="02000000000000000000" pitchFamily="2" charset="0"/>
              </a:rPr>
              <a:t>	Finalization of: </a:t>
            </a:r>
          </a:p>
          <a:p>
            <a:pPr marL="282575" indent="-282575"/>
            <a:r>
              <a:rPr lang="en-US" dirty="0">
                <a:latin typeface="Roboto" panose="02000000000000000000" pitchFamily="2" charset="0"/>
                <a:ea typeface="Roboto" panose="02000000000000000000" pitchFamily="2" charset="0"/>
              </a:rPr>
              <a:t>	legal agreement(s), restrictive covenant, and compliance paperwork</a:t>
            </a:r>
          </a:p>
        </p:txBody>
      </p:sp>
      <p:sp>
        <p:nvSpPr>
          <p:cNvPr id="34" name="Chevron 33"/>
          <p:cNvSpPr/>
          <p:nvPr/>
        </p:nvSpPr>
        <p:spPr>
          <a:xfrm>
            <a:off x="5606874" y="2990575"/>
            <a:ext cx="2126094" cy="510974"/>
          </a:xfrm>
          <a:prstGeom prst="chevron">
            <a:avLst/>
          </a:prstGeom>
          <a:solidFill>
            <a:srgbClr val="236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4</a:t>
            </a:r>
          </a:p>
          <a:p>
            <a:pPr algn="ctr"/>
            <a:r>
              <a:rPr lang="en-US" sz="1600" b="1" dirty="0">
                <a:solidFill>
                  <a:schemeClr val="bg1"/>
                </a:solidFill>
                <a:latin typeface="Roboto" panose="02000000000000000000" pitchFamily="2" charset="0"/>
              </a:rPr>
              <a:t> Months</a:t>
            </a:r>
          </a:p>
        </p:txBody>
      </p:sp>
      <p:sp>
        <p:nvSpPr>
          <p:cNvPr id="51" name="TextBox 50"/>
          <p:cNvSpPr txBox="1"/>
          <p:nvPr/>
        </p:nvSpPr>
        <p:spPr>
          <a:xfrm>
            <a:off x="7073445" y="1699703"/>
            <a:ext cx="1756521" cy="954107"/>
          </a:xfrm>
          <a:prstGeom prst="rect">
            <a:avLst/>
          </a:prstGeom>
          <a:noFill/>
          <a:ln>
            <a:noFill/>
          </a:ln>
        </p:spPr>
        <p:txBody>
          <a:bodyPr wrap="square" rtlCol="0">
            <a:spAutoFit/>
          </a:bodyPr>
          <a:lstStyle/>
          <a:p>
            <a:pPr marL="282575" indent="-282575"/>
            <a:r>
              <a:rPr lang="en-US" b="1" dirty="0">
                <a:solidFill>
                  <a:srgbClr val="3890A8"/>
                </a:solidFill>
                <a:latin typeface="Roboto" panose="02000000000000000000" pitchFamily="2" charset="0"/>
                <a:ea typeface="Roboto" panose="02000000000000000000" pitchFamily="2" charset="0"/>
              </a:rPr>
              <a:t>6 | Certificate to Proceed:</a:t>
            </a:r>
          </a:p>
          <a:p>
            <a:pPr marL="282575" indent="-282575"/>
            <a:r>
              <a:rPr lang="en-US" dirty="0">
                <a:latin typeface="Roboto" panose="02000000000000000000" pitchFamily="2" charset="0"/>
                <a:ea typeface="Roboto" panose="02000000000000000000" pitchFamily="2" charset="0"/>
              </a:rPr>
              <a:t>	OMB issues a CP</a:t>
            </a:r>
          </a:p>
        </p:txBody>
      </p:sp>
      <p:sp>
        <p:nvSpPr>
          <p:cNvPr id="45" name="Oval 44" descr="Important moment indicator"/>
          <p:cNvSpPr/>
          <p:nvPr/>
        </p:nvSpPr>
        <p:spPr>
          <a:xfrm>
            <a:off x="7859984" y="3158065"/>
            <a:ext cx="183444" cy="183445"/>
          </a:xfrm>
          <a:prstGeom prst="ellipse">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40" name="Rectangle 39"/>
          <p:cNvSpPr/>
          <p:nvPr/>
        </p:nvSpPr>
        <p:spPr>
          <a:xfrm>
            <a:off x="7859984" y="3628766"/>
            <a:ext cx="1989666" cy="954107"/>
          </a:xfrm>
          <a:prstGeom prst="rect">
            <a:avLst/>
          </a:prstGeom>
        </p:spPr>
        <p:txBody>
          <a:bodyPr wrap="square">
            <a:spAutoFit/>
          </a:bodyPr>
          <a:lstStyle/>
          <a:p>
            <a:pPr marL="282575" indent="-282575"/>
            <a:r>
              <a:rPr lang="en-US" b="1" dirty="0">
                <a:solidFill>
                  <a:srgbClr val="7CBAD3"/>
                </a:solidFill>
                <a:latin typeface="Roboto" panose="02000000000000000000" pitchFamily="2" charset="0"/>
                <a:ea typeface="Roboto" panose="02000000000000000000" pitchFamily="2" charset="0"/>
              </a:rPr>
              <a:t>7 | Comptroller:</a:t>
            </a:r>
          </a:p>
          <a:p>
            <a:pPr marL="282575" indent="-282575"/>
            <a:r>
              <a:rPr lang="en-US" dirty="0">
                <a:latin typeface="Roboto" panose="02000000000000000000" pitchFamily="2" charset="0"/>
                <a:ea typeface="Roboto" panose="02000000000000000000" pitchFamily="2" charset="0"/>
              </a:rPr>
              <a:t>	Comptroller reviews CP before funds register</a:t>
            </a:r>
          </a:p>
        </p:txBody>
      </p:sp>
      <p:sp>
        <p:nvSpPr>
          <p:cNvPr id="32" name="Chevron 31"/>
          <p:cNvSpPr/>
          <p:nvPr/>
        </p:nvSpPr>
        <p:spPr>
          <a:xfrm>
            <a:off x="8083296" y="2990088"/>
            <a:ext cx="1018716" cy="510974"/>
          </a:xfrm>
          <a:prstGeom prst="chevron">
            <a:avLst/>
          </a:prstGeom>
          <a:solidFill>
            <a:srgbClr val="7CBA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1</a:t>
            </a:r>
          </a:p>
          <a:p>
            <a:pPr algn="ctr"/>
            <a:r>
              <a:rPr lang="en-US" sz="1600" b="1" dirty="0">
                <a:solidFill>
                  <a:schemeClr val="bg1"/>
                </a:solidFill>
                <a:latin typeface="Roboto" panose="02000000000000000000" pitchFamily="2" charset="0"/>
              </a:rPr>
              <a:t>Mo</a:t>
            </a:r>
          </a:p>
        </p:txBody>
      </p:sp>
      <p:sp>
        <p:nvSpPr>
          <p:cNvPr id="26" name="Rectangle 25"/>
          <p:cNvSpPr/>
          <p:nvPr/>
        </p:nvSpPr>
        <p:spPr>
          <a:xfrm>
            <a:off x="8757876" y="1692833"/>
            <a:ext cx="1989666" cy="1169551"/>
          </a:xfrm>
          <a:prstGeom prst="rect">
            <a:avLst/>
          </a:prstGeom>
        </p:spPr>
        <p:txBody>
          <a:bodyPr wrap="square">
            <a:spAutoFit/>
          </a:bodyPr>
          <a:lstStyle/>
          <a:p>
            <a:pPr marL="282575" indent="-282575"/>
            <a:r>
              <a:rPr lang="en-US" b="1" dirty="0">
                <a:solidFill>
                  <a:srgbClr val="788DBF"/>
                </a:solidFill>
                <a:latin typeface="Roboto" panose="02000000000000000000" pitchFamily="2" charset="0"/>
                <a:ea typeface="Roboto" panose="02000000000000000000" pitchFamily="2" charset="0"/>
              </a:rPr>
              <a:t>8 | Compliance Paperwork:</a:t>
            </a:r>
          </a:p>
          <a:p>
            <a:pPr marL="282575" indent="-282575"/>
            <a:r>
              <a:rPr lang="en-US" dirty="0">
                <a:latin typeface="Roboto" panose="02000000000000000000" pitchFamily="2" charset="0"/>
                <a:ea typeface="Roboto" panose="02000000000000000000" pitchFamily="2" charset="0"/>
              </a:rPr>
              <a:t>	Additional paperwork before requisition</a:t>
            </a:r>
          </a:p>
        </p:txBody>
      </p:sp>
      <p:sp>
        <p:nvSpPr>
          <p:cNvPr id="25" name="Chevron 24"/>
          <p:cNvSpPr/>
          <p:nvPr/>
        </p:nvSpPr>
        <p:spPr>
          <a:xfrm>
            <a:off x="8891284" y="2990088"/>
            <a:ext cx="1218158" cy="510974"/>
          </a:xfrm>
          <a:prstGeom prst="chevron">
            <a:avLst/>
          </a:prstGeom>
          <a:solidFill>
            <a:srgbClr val="788D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1-2</a:t>
            </a:r>
          </a:p>
          <a:p>
            <a:pPr algn="ctr"/>
            <a:r>
              <a:rPr lang="en-US" sz="1600" b="1" dirty="0">
                <a:solidFill>
                  <a:schemeClr val="bg1"/>
                </a:solidFill>
                <a:latin typeface="Roboto" panose="02000000000000000000" pitchFamily="2" charset="0"/>
              </a:rPr>
              <a:t>Mo</a:t>
            </a:r>
          </a:p>
        </p:txBody>
      </p:sp>
      <p:sp>
        <p:nvSpPr>
          <p:cNvPr id="41" name="Rectangle 40"/>
          <p:cNvSpPr/>
          <p:nvPr/>
        </p:nvSpPr>
        <p:spPr>
          <a:xfrm>
            <a:off x="9849650" y="3618285"/>
            <a:ext cx="2212740" cy="1384995"/>
          </a:xfrm>
          <a:prstGeom prst="rect">
            <a:avLst/>
          </a:prstGeom>
        </p:spPr>
        <p:txBody>
          <a:bodyPr wrap="square">
            <a:spAutoFit/>
          </a:bodyPr>
          <a:lstStyle/>
          <a:p>
            <a:pPr marL="282575" indent="-282575"/>
            <a:r>
              <a:rPr lang="en-US" b="1" dirty="0">
                <a:solidFill>
                  <a:srgbClr val="B22A91"/>
                </a:solidFill>
                <a:latin typeface="Roboto" panose="02000000000000000000" pitchFamily="2" charset="0"/>
                <a:ea typeface="Roboto" panose="02000000000000000000" pitchFamily="2" charset="0"/>
              </a:rPr>
              <a:t> 9 | Requisitions:</a:t>
            </a:r>
          </a:p>
          <a:p>
            <a:pPr marL="282575" indent="-282575"/>
            <a:r>
              <a:rPr lang="en-US" dirty="0">
                <a:latin typeface="Roboto" panose="02000000000000000000" pitchFamily="2" charset="0"/>
                <a:ea typeface="Roboto" panose="02000000000000000000" pitchFamily="2" charset="0"/>
              </a:rPr>
              <a:t>	With funds registered, organization can request reimbursement for construction costs</a:t>
            </a:r>
          </a:p>
        </p:txBody>
      </p:sp>
      <p:sp>
        <p:nvSpPr>
          <p:cNvPr id="35" name="Chevron 34"/>
          <p:cNvSpPr/>
          <p:nvPr/>
        </p:nvSpPr>
        <p:spPr>
          <a:xfrm>
            <a:off x="9895684" y="2990088"/>
            <a:ext cx="2137569" cy="510974"/>
          </a:xfrm>
          <a:prstGeom prst="chevron">
            <a:avLst/>
          </a:prstGeom>
          <a:solidFill>
            <a:srgbClr val="B22A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1" dirty="0">
                <a:solidFill>
                  <a:schemeClr val="bg1"/>
                </a:solidFill>
                <a:latin typeface="Roboto" panose="02000000000000000000" pitchFamily="2" charset="0"/>
              </a:rPr>
              <a:t>Dependent on Project</a:t>
            </a:r>
          </a:p>
        </p:txBody>
      </p:sp>
      <p:sp>
        <p:nvSpPr>
          <p:cNvPr id="21" name="Google Shape;311;p28" descr="Timeframes depend on the scale, budget and complexity of the project. The timeline shown represents optimal durations without delays and is based on complete submissions + timely actions.&#10;&#10;Compiling and approving legal requirements may result in delays (Restrictive Covenants, mortgage subordinations, &#10;lease amendments, etc.)">
            <a:extLst>
              <a:ext uri="{FF2B5EF4-FFF2-40B4-BE49-F238E27FC236}">
                <a16:creationId xmlns:a16="http://schemas.microsoft.com/office/drawing/2014/main" id="{8BD585BD-D80C-49E2-98E7-88085902193C}"/>
              </a:ext>
            </a:extLst>
          </p:cNvPr>
          <p:cNvSpPr/>
          <p:nvPr/>
        </p:nvSpPr>
        <p:spPr>
          <a:xfrm>
            <a:off x="420624" y="5294376"/>
            <a:ext cx="11345294" cy="1344168"/>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lvl="0" algn="ctr">
              <a:lnSpc>
                <a:spcPct val="110000"/>
              </a:lnSpc>
              <a:buClr>
                <a:schemeClr val="dk1"/>
              </a:buClr>
              <a:buSzPts val="1800"/>
            </a:pPr>
            <a:r>
              <a:rPr lang="en-US" sz="1600" b="1" dirty="0">
                <a:solidFill>
                  <a:schemeClr val="dk1"/>
                </a:solidFill>
                <a:latin typeface="Roboto"/>
                <a:ea typeface="Roboto"/>
                <a:cs typeface="Roboto"/>
                <a:sym typeface="Roboto"/>
              </a:rPr>
              <a:t>Timeframes depend on the scale, budget and complexity of the project. The timeline shown represents optimal durations without delays and is based on complete submissions + timely actions.</a:t>
            </a:r>
            <a:endParaRPr lang="en-US" sz="1200" dirty="0">
              <a:latin typeface="Roboto"/>
              <a:ea typeface="Roboto"/>
              <a:cs typeface="Roboto"/>
              <a:sym typeface="Roboto"/>
            </a:endParaRPr>
          </a:p>
          <a:p>
            <a:pPr lvl="0" algn="ctr">
              <a:lnSpc>
                <a:spcPct val="110000"/>
              </a:lnSpc>
              <a:buClr>
                <a:schemeClr val="dk1"/>
              </a:buClr>
              <a:buSzPts val="1200"/>
            </a:pPr>
            <a:endParaRPr lang="en-US" sz="100" b="1" dirty="0">
              <a:solidFill>
                <a:schemeClr val="dk1"/>
              </a:solidFill>
              <a:latin typeface="Roboto"/>
              <a:ea typeface="Roboto"/>
              <a:cs typeface="Roboto"/>
              <a:sym typeface="Roboto"/>
            </a:endParaRPr>
          </a:p>
          <a:p>
            <a:pPr algn="ctr"/>
            <a:r>
              <a:rPr lang="en-US" sz="1600" b="1" dirty="0">
                <a:solidFill>
                  <a:schemeClr val="tx1"/>
                </a:solidFill>
                <a:latin typeface="Roboto" panose="02000000000000000000" pitchFamily="2" charset="0"/>
                <a:ea typeface="Roboto" panose="02000000000000000000" pitchFamily="2" charset="0"/>
              </a:rPr>
              <a:t>Compiling and approving legal requirements may result in delays (Restrictive Covenants, mortgage subordinations, </a:t>
            </a:r>
          </a:p>
          <a:p>
            <a:pPr algn="ctr"/>
            <a:r>
              <a:rPr lang="en-US" sz="1600" b="1" dirty="0">
                <a:solidFill>
                  <a:schemeClr val="tx1"/>
                </a:solidFill>
                <a:latin typeface="Roboto" panose="02000000000000000000" pitchFamily="2" charset="0"/>
                <a:ea typeface="Roboto" panose="02000000000000000000" pitchFamily="2" charset="0"/>
              </a:rPr>
              <a:t>lease amendments, etc.)</a:t>
            </a:r>
          </a:p>
        </p:txBody>
      </p:sp>
      <p:cxnSp>
        <p:nvCxnSpPr>
          <p:cNvPr id="11" name="Straight Arrow Connector 10">
            <a:extLst>
              <a:ext uri="{C183D7F6-B498-43B3-948B-1728B52AA6E4}">
                <adec:decorative xmlns:adec="http://schemas.microsoft.com/office/drawing/2017/decorative" val="1"/>
              </a:ext>
            </a:extLst>
          </p:cNvPr>
          <p:cNvCxnSpPr/>
          <p:nvPr/>
        </p:nvCxnSpPr>
        <p:spPr>
          <a:xfrm flipH="1" flipV="1">
            <a:off x="2376472" y="2841912"/>
            <a:ext cx="6308" cy="231240"/>
          </a:xfrm>
          <a:prstGeom prst="straightConnector1">
            <a:avLst/>
          </a:prstGeom>
          <a:ln w="3175" cmpd="sng">
            <a:solidFill>
              <a:schemeClr val="tx1">
                <a:lumMod val="50000"/>
                <a:lumOff val="50000"/>
              </a:schemeClr>
            </a:solidFill>
            <a:tailEnd type="arrow"/>
          </a:ln>
          <a:effectLst/>
        </p:spPr>
        <p:style>
          <a:lnRef idx="2">
            <a:schemeClr val="dk1"/>
          </a:lnRef>
          <a:fillRef idx="0">
            <a:schemeClr val="dk1"/>
          </a:fillRef>
          <a:effectRef idx="1">
            <a:schemeClr val="dk1"/>
          </a:effectRef>
          <a:fontRef idx="minor">
            <a:schemeClr val="tx1"/>
          </a:fontRef>
        </p:style>
      </p:cxnSp>
      <p:cxnSp>
        <p:nvCxnSpPr>
          <p:cNvPr id="50" name="Straight Arrow Connector 49">
            <a:extLst>
              <a:ext uri="{C183D7F6-B498-43B3-948B-1728B52AA6E4}">
                <adec:decorative xmlns:adec="http://schemas.microsoft.com/office/drawing/2017/decorative" val="1"/>
              </a:ext>
            </a:extLst>
          </p:cNvPr>
          <p:cNvCxnSpPr/>
          <p:nvPr/>
        </p:nvCxnSpPr>
        <p:spPr>
          <a:xfrm flipV="1">
            <a:off x="7937497" y="2664179"/>
            <a:ext cx="0" cy="409222"/>
          </a:xfrm>
          <a:prstGeom prst="straightConnector1">
            <a:avLst/>
          </a:prstGeom>
          <a:ln w="3175" cmpd="sng">
            <a:solidFill>
              <a:schemeClr val="tx1">
                <a:lumMod val="50000"/>
                <a:lumOff val="50000"/>
              </a:schemeClr>
            </a:solidFill>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3703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pPr>
              <a:buClr>
                <a:schemeClr val="dk1"/>
              </a:buClr>
              <a:buSzPts val="4400"/>
            </a:pPr>
            <a:r>
              <a:rPr lang="en-US" dirty="0">
                <a:sym typeface="Roboto"/>
              </a:rPr>
              <a:t>EDC FUNDING AGREEMENT</a:t>
            </a:r>
            <a:endParaRPr dirty="0">
              <a:sym typeface="Roboto"/>
            </a:endParaRPr>
          </a:p>
        </p:txBody>
      </p:sp>
      <p:sp>
        <p:nvSpPr>
          <p:cNvPr id="396" name="Google Shape;396;p38"/>
          <p:cNvSpPr>
            <a:spLocks noGrp="1"/>
          </p:cNvSpPr>
          <p:nvPr>
            <p:ph type="body" idx="1"/>
          </p:nvPr>
        </p:nvSpPr>
        <p:spPr>
          <a:xfrm>
            <a:off x="453187" y="914400"/>
            <a:ext cx="6488656" cy="5499087"/>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228600" indent="0">
              <a:spcBef>
                <a:spcPct val="0"/>
              </a:spcBef>
              <a:buClr>
                <a:schemeClr val="tx1"/>
              </a:buClr>
              <a:buSzPct val="100000"/>
            </a:pPr>
            <a:r>
              <a:rPr lang="en-US" altLang="en-US" sz="1800" b="1" dirty="0">
                <a:solidFill>
                  <a:schemeClr val="tx1"/>
                </a:solidFill>
                <a:latin typeface="Roboto" panose="020B0604020202020204" charset="0"/>
                <a:ea typeface="Roboto" panose="020B0604020202020204" charset="0"/>
              </a:rPr>
              <a:t>If City funding is allocated through a contract between EDC and a cultural organization, the following conditions apply:</a:t>
            </a:r>
          </a:p>
          <a:p>
            <a:pPr marL="571500" indent="-342900">
              <a:buClr>
                <a:schemeClr val="tx1"/>
              </a:buClr>
              <a:buSzPct val="100000"/>
              <a:buFont typeface="Arial" panose="020B0604020202020204" pitchFamily="34" charset="0"/>
              <a:buChar char="•"/>
            </a:pPr>
            <a:r>
              <a:rPr lang="en-US" altLang="en-US" sz="1800" dirty="0">
                <a:solidFill>
                  <a:schemeClr val="tx1"/>
                </a:solidFill>
                <a:latin typeface="Roboto" panose="020B0604020202020204" charset="0"/>
                <a:ea typeface="Roboto" panose="020B0604020202020204" charset="0"/>
              </a:rPr>
              <a:t>Project has an economic development focus</a:t>
            </a:r>
          </a:p>
          <a:p>
            <a:pPr marL="571500" indent="-342900">
              <a:buClr>
                <a:schemeClr val="tx1"/>
              </a:buClr>
              <a:buSzPct val="100000"/>
              <a:buFont typeface="Arial" panose="020B0604020202020204" pitchFamily="34" charset="0"/>
              <a:buChar char="•"/>
            </a:pPr>
            <a:r>
              <a:rPr lang="en-US" altLang="en-US" sz="1800" dirty="0">
                <a:solidFill>
                  <a:schemeClr val="tx1"/>
                </a:solidFill>
                <a:latin typeface="Roboto" panose="020B0604020202020204" charset="0"/>
                <a:ea typeface="Roboto" panose="020B0604020202020204" charset="0"/>
              </a:rPr>
              <a:t>Organization has the capacity to implement and maintain its capital project</a:t>
            </a:r>
          </a:p>
          <a:p>
            <a:pPr marL="571500" indent="-342900">
              <a:buClr>
                <a:schemeClr val="tx1"/>
              </a:buClr>
              <a:buSzPct val="100000"/>
              <a:buFont typeface="Arial" panose="020B0604020202020204" pitchFamily="34" charset="0"/>
              <a:buChar char="•"/>
            </a:pPr>
            <a:r>
              <a:rPr lang="en-US" altLang="en-US" sz="1800" dirty="0">
                <a:solidFill>
                  <a:schemeClr val="tx1"/>
                </a:solidFill>
                <a:latin typeface="Roboto" panose="020B0604020202020204" charset="0"/>
                <a:ea typeface="Roboto" panose="020B0604020202020204" charset="0"/>
              </a:rPr>
              <a:t>Project is technically complex and has special scheduling needs </a:t>
            </a:r>
          </a:p>
          <a:p>
            <a:pPr marL="571500" indent="-342900">
              <a:buClr>
                <a:schemeClr val="tx1"/>
              </a:buClr>
              <a:buSzPct val="100000"/>
              <a:buFont typeface="Arial" panose="020B0604020202020204" pitchFamily="34" charset="0"/>
              <a:buChar char="•"/>
            </a:pPr>
            <a:r>
              <a:rPr lang="en-US" altLang="en-US" sz="1800" dirty="0">
                <a:solidFill>
                  <a:schemeClr val="tx1"/>
                </a:solidFill>
                <a:latin typeface="Roboto" panose="020B0604020202020204" charset="0"/>
                <a:ea typeface="Roboto" panose="020B0604020202020204" charset="0"/>
              </a:rPr>
              <a:t>Organization is responsible for any cost overruns</a:t>
            </a:r>
          </a:p>
          <a:p>
            <a:pPr marL="571500" indent="-342900">
              <a:buClr>
                <a:schemeClr val="tx1"/>
              </a:buClr>
              <a:buSzPct val="100000"/>
              <a:buFont typeface="Arial" panose="020B0604020202020204" pitchFamily="34" charset="0"/>
              <a:buChar char="•"/>
            </a:pPr>
            <a:r>
              <a:rPr lang="en-US" altLang="en-US" sz="1800" dirty="0">
                <a:solidFill>
                  <a:schemeClr val="tx1"/>
                </a:solidFill>
                <a:latin typeface="Roboto" panose="020B0604020202020204" charset="0"/>
                <a:ea typeface="Roboto" panose="020B0604020202020204" charset="0"/>
              </a:rPr>
              <a:t>Specific requirements, approvals and the Funding Agreement (FA) process must be complete in order to receive funds</a:t>
            </a:r>
          </a:p>
          <a:p>
            <a:pPr marL="571500" indent="-342900">
              <a:buClr>
                <a:schemeClr val="tx1"/>
              </a:buClr>
              <a:buSzPct val="100000"/>
              <a:buFont typeface="Arial" panose="020B0604020202020204" pitchFamily="34" charset="0"/>
              <a:buChar char="•"/>
            </a:pPr>
            <a:r>
              <a:rPr lang="en-US" altLang="en-US" sz="1800" b="1" dirty="0">
                <a:solidFill>
                  <a:schemeClr val="tx1"/>
                </a:solidFill>
                <a:latin typeface="Roboto" panose="020B0604020202020204" charset="0"/>
                <a:ea typeface="Roboto" panose="020B0604020202020204" charset="0"/>
              </a:rPr>
              <a:t>2.5% fee with cap at 100k</a:t>
            </a:r>
          </a:p>
          <a:p>
            <a:pPr marL="571500" indent="-342900">
              <a:buClr>
                <a:schemeClr val="tx1"/>
              </a:buClr>
              <a:buSzPct val="100000"/>
              <a:buFont typeface="Arial" panose="020B0604020202020204" pitchFamily="34" charset="0"/>
              <a:buChar char="•"/>
            </a:pPr>
            <a:r>
              <a:rPr lang="en-US" altLang="en-US" sz="1800" dirty="0">
                <a:solidFill>
                  <a:schemeClr val="tx1"/>
                </a:solidFill>
                <a:latin typeface="Roboto" panose="020B0604020202020204" charset="0"/>
                <a:ea typeface="Roboto" panose="020B0604020202020204" charset="0"/>
              </a:rPr>
              <a:t>Project requires significant private contribution</a:t>
            </a:r>
          </a:p>
          <a:p>
            <a:pPr marL="571500" indent="-342900">
              <a:buClr>
                <a:schemeClr val="tx1"/>
              </a:buClr>
              <a:buSzPct val="100000"/>
              <a:buFont typeface="Arial" panose="020B0604020202020204" pitchFamily="34" charset="0"/>
              <a:buChar char="•"/>
            </a:pPr>
            <a:r>
              <a:rPr lang="en-US" altLang="en-US" sz="1800" dirty="0">
                <a:solidFill>
                  <a:schemeClr val="tx1"/>
                </a:solidFill>
                <a:latin typeface="Roboto" panose="020B0604020202020204" charset="0"/>
                <a:ea typeface="Roboto" panose="020B0604020202020204" charset="0"/>
              </a:rPr>
              <a:t>City funding is at least $500K </a:t>
            </a:r>
            <a:r>
              <a:rPr lang="en-US" sz="1800" dirty="0">
                <a:solidFill>
                  <a:schemeClr val="tx1"/>
                </a:solidFill>
                <a:latin typeface="Roboto" panose="020B0604020202020204" charset="0"/>
                <a:ea typeface="Roboto" panose="020B0604020202020204" charset="0"/>
              </a:rPr>
              <a:t>and a private match is required</a:t>
            </a:r>
            <a:endParaRPr lang="en-US" altLang="en-US" sz="1800" dirty="0">
              <a:solidFill>
                <a:schemeClr val="tx1"/>
              </a:solidFill>
              <a:latin typeface="Roboto" panose="020B0604020202020204" charset="0"/>
              <a:ea typeface="Roboto" panose="020B0604020202020204" charset="0"/>
            </a:endParaRPr>
          </a:p>
        </p:txBody>
      </p:sp>
      <p:pic>
        <p:nvPicPr>
          <p:cNvPr id="4" name="Picture 3" descr="Exterior photo of the Thompson Warehouse at the South Street Seaport Museum"/>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773576" y="1720760"/>
            <a:ext cx="5453390" cy="3984608"/>
          </a:xfrm>
          <a:prstGeom prst="rect">
            <a:avLst/>
          </a:prstGeom>
        </p:spPr>
      </p:pic>
      <p:sp>
        <p:nvSpPr>
          <p:cNvPr id="397" name="Google Shape;397;p38"/>
          <p:cNvSpPr/>
          <p:nvPr/>
        </p:nvSpPr>
        <p:spPr>
          <a:xfrm>
            <a:off x="8003969" y="6245846"/>
            <a:ext cx="3653874" cy="285583"/>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strike="noStrike" cap="none" dirty="0">
                <a:solidFill>
                  <a:schemeClr val="dk1"/>
                </a:solidFill>
                <a:latin typeface="Roboto"/>
                <a:ea typeface="Roboto"/>
                <a:cs typeface="Roboto"/>
                <a:sym typeface="Roboto"/>
              </a:rPr>
              <a:t>South Street Seaport Museum Thompson Warehouse</a:t>
            </a:r>
            <a:endParaRPr sz="1400" b="0" i="0" u="none" strike="noStrike" cap="none" dirty="0">
              <a:solidFill>
                <a:srgbClr val="000000"/>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EDC FUNDING AGREEMENT: TIMELINE</a:t>
            </a:r>
            <a:endParaRPr dirty="0"/>
          </a:p>
        </p:txBody>
      </p:sp>
      <p:sp>
        <p:nvSpPr>
          <p:cNvPr id="25" name="Google Shape;293;p28"/>
          <p:cNvSpPr txBox="1">
            <a:spLocks/>
          </p:cNvSpPr>
          <p:nvPr/>
        </p:nvSpPr>
        <p:spPr>
          <a:xfrm>
            <a:off x="389505" y="833408"/>
            <a:ext cx="11379141" cy="620035"/>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buSzPts val="1800"/>
            </a:pPr>
            <a:r>
              <a:rPr lang="en-US" sz="1800" b="1" dirty="0">
                <a:latin typeface="Roboto"/>
                <a:ea typeface="Roboto"/>
                <a:cs typeface="Roboto"/>
                <a:sym typeface="Roboto"/>
              </a:rPr>
              <a:t>A small number of organizations will manage their own design and construction through a Funding Agreement (FA) managed by EDC. </a:t>
            </a:r>
            <a:r>
              <a:rPr lang="en-US" sz="1800" b="1" dirty="0">
                <a:latin typeface="Roboto" panose="02000000000000000000" pitchFamily="2" charset="0"/>
                <a:ea typeface="Roboto" panose="02000000000000000000" pitchFamily="2" charset="0"/>
              </a:rPr>
              <a:t>Average pre-COVID timelines were:</a:t>
            </a:r>
            <a:endParaRPr lang="en-US" dirty="0">
              <a:latin typeface="Roboto"/>
              <a:ea typeface="Roboto"/>
              <a:cs typeface="Roboto"/>
              <a:sym typeface="Roboto"/>
            </a:endParaRPr>
          </a:p>
        </p:txBody>
      </p:sp>
      <p:sp>
        <p:nvSpPr>
          <p:cNvPr id="56" name="TextBox 55"/>
          <p:cNvSpPr txBox="1"/>
          <p:nvPr/>
        </p:nvSpPr>
        <p:spPr>
          <a:xfrm>
            <a:off x="134541" y="1563902"/>
            <a:ext cx="1897588" cy="1169551"/>
          </a:xfrm>
          <a:prstGeom prst="rect">
            <a:avLst/>
          </a:prstGeom>
          <a:noFill/>
          <a:ln>
            <a:noFill/>
          </a:ln>
        </p:spPr>
        <p:txBody>
          <a:bodyPr wrap="square" rtlCol="0">
            <a:spAutoFit/>
          </a:bodyPr>
          <a:lstStyle/>
          <a:p>
            <a:pPr marL="225425" indent="-225425"/>
            <a:r>
              <a:rPr lang="en-US" b="1" dirty="0">
                <a:solidFill>
                  <a:srgbClr val="3890A8"/>
                </a:solidFill>
                <a:latin typeface="Roboto" panose="02000000000000000000" pitchFamily="2" charset="0"/>
                <a:ea typeface="Roboto" panose="02000000000000000000" pitchFamily="2" charset="0"/>
              </a:rPr>
              <a:t>1 | Define Scope and Budget/ FA Intake:</a:t>
            </a:r>
          </a:p>
          <a:p>
            <a:pPr marL="225425"/>
            <a:r>
              <a:rPr lang="en-US" dirty="0">
                <a:latin typeface="Roboto" panose="02000000000000000000" pitchFamily="2" charset="0"/>
                <a:ea typeface="Roboto" panose="02000000000000000000" pitchFamily="2" charset="0"/>
              </a:rPr>
              <a:t>Work with DCLA and EDC to define scope and budget</a:t>
            </a:r>
          </a:p>
        </p:txBody>
      </p:sp>
      <p:sp>
        <p:nvSpPr>
          <p:cNvPr id="55" name="Chevron 54"/>
          <p:cNvSpPr/>
          <p:nvPr/>
        </p:nvSpPr>
        <p:spPr>
          <a:xfrm>
            <a:off x="198788" y="2991064"/>
            <a:ext cx="1443698" cy="510974"/>
          </a:xfrm>
          <a:prstGeom prst="chevron">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1-2</a:t>
            </a:r>
          </a:p>
          <a:p>
            <a:pPr algn="ctr"/>
            <a:r>
              <a:rPr lang="en-US" sz="1600" b="1" dirty="0">
                <a:solidFill>
                  <a:schemeClr val="bg1"/>
                </a:solidFill>
                <a:latin typeface="Roboto" panose="02000000000000000000" pitchFamily="2" charset="0"/>
              </a:rPr>
              <a:t>Months</a:t>
            </a:r>
          </a:p>
        </p:txBody>
      </p:sp>
      <p:sp>
        <p:nvSpPr>
          <p:cNvPr id="50" name="Rectangle 49"/>
          <p:cNvSpPr/>
          <p:nvPr/>
        </p:nvSpPr>
        <p:spPr>
          <a:xfrm>
            <a:off x="1333500" y="3562502"/>
            <a:ext cx="2549954" cy="1600438"/>
          </a:xfrm>
          <a:prstGeom prst="rect">
            <a:avLst/>
          </a:prstGeom>
          <a:ln>
            <a:noFill/>
          </a:ln>
        </p:spPr>
        <p:txBody>
          <a:bodyPr wrap="square">
            <a:spAutoFit/>
          </a:bodyPr>
          <a:lstStyle/>
          <a:p>
            <a:pPr marL="282575" indent="-282575"/>
            <a:r>
              <a:rPr lang="en-US" b="1" dirty="0">
                <a:solidFill>
                  <a:srgbClr val="90D164"/>
                </a:solidFill>
                <a:latin typeface="Roboto" panose="02000000000000000000" pitchFamily="2" charset="0"/>
                <a:ea typeface="Roboto" panose="02000000000000000000" pitchFamily="2" charset="0"/>
              </a:rPr>
              <a:t>2 | Prepare Funding Agreement:</a:t>
            </a:r>
          </a:p>
          <a:p>
            <a:pPr marL="282575" indent="-282575"/>
            <a:r>
              <a:rPr lang="en-US" dirty="0">
                <a:latin typeface="Roboto" panose="02000000000000000000" pitchFamily="2" charset="0"/>
                <a:ea typeface="Roboto" panose="02000000000000000000" pitchFamily="2" charset="0"/>
              </a:rPr>
              <a:t>	EDC will manage FA process including internal review, coordination with Law Dept. for FA and RC draft and OMB CP review</a:t>
            </a:r>
          </a:p>
        </p:txBody>
      </p:sp>
      <p:sp>
        <p:nvSpPr>
          <p:cNvPr id="45" name="Chevron 44"/>
          <p:cNvSpPr/>
          <p:nvPr/>
        </p:nvSpPr>
        <p:spPr>
          <a:xfrm>
            <a:off x="1431923" y="2990088"/>
            <a:ext cx="2172465" cy="510974"/>
          </a:xfrm>
          <a:prstGeom prst="chevron">
            <a:avLst/>
          </a:prstGeom>
          <a:solidFill>
            <a:srgbClr val="90D1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4-8</a:t>
            </a:r>
          </a:p>
          <a:p>
            <a:pPr algn="ctr"/>
            <a:r>
              <a:rPr lang="en-US" sz="1600" b="1" dirty="0">
                <a:solidFill>
                  <a:schemeClr val="bg1"/>
                </a:solidFill>
                <a:latin typeface="Roboto" panose="02000000000000000000" pitchFamily="2" charset="0"/>
              </a:rPr>
              <a:t>Months</a:t>
            </a:r>
          </a:p>
        </p:txBody>
      </p:sp>
      <p:sp>
        <p:nvSpPr>
          <p:cNvPr id="51" name="Rectangle 50"/>
          <p:cNvSpPr/>
          <p:nvPr/>
        </p:nvSpPr>
        <p:spPr>
          <a:xfrm>
            <a:off x="3327950" y="1566147"/>
            <a:ext cx="1905925" cy="1169551"/>
          </a:xfrm>
          <a:prstGeom prst="rect">
            <a:avLst/>
          </a:prstGeom>
        </p:spPr>
        <p:txBody>
          <a:bodyPr wrap="square">
            <a:spAutoFit/>
          </a:bodyPr>
          <a:lstStyle/>
          <a:p>
            <a:pPr marL="282575" indent="-282575"/>
            <a:r>
              <a:rPr lang="en-US" b="1" dirty="0">
                <a:solidFill>
                  <a:srgbClr val="4AAF8A"/>
                </a:solidFill>
                <a:latin typeface="Roboto" panose="02000000000000000000" pitchFamily="2" charset="0"/>
                <a:ea typeface="Roboto" panose="02000000000000000000" pitchFamily="2" charset="0"/>
              </a:rPr>
              <a:t>3 | Procurement:</a:t>
            </a:r>
          </a:p>
          <a:p>
            <a:pPr marL="282575" indent="-282575"/>
            <a:r>
              <a:rPr lang="en-US" dirty="0">
                <a:latin typeface="Roboto" panose="02000000000000000000" pitchFamily="2" charset="0"/>
                <a:ea typeface="Roboto" panose="02000000000000000000" pitchFamily="2" charset="0"/>
              </a:rPr>
              <a:t>	EDC reviews contractor procurement and compliance </a:t>
            </a:r>
          </a:p>
        </p:txBody>
      </p:sp>
      <p:sp>
        <p:nvSpPr>
          <p:cNvPr id="46" name="Chevron 45"/>
          <p:cNvSpPr/>
          <p:nvPr/>
        </p:nvSpPr>
        <p:spPr>
          <a:xfrm>
            <a:off x="3388634" y="2986192"/>
            <a:ext cx="1364689" cy="510974"/>
          </a:xfrm>
          <a:prstGeom prst="chevron">
            <a:avLst/>
          </a:prstGeom>
          <a:solidFill>
            <a:srgbClr val="4AAF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1-2 </a:t>
            </a:r>
          </a:p>
          <a:p>
            <a:pPr algn="ctr"/>
            <a:r>
              <a:rPr lang="en-US" sz="1600" b="1" dirty="0">
                <a:solidFill>
                  <a:schemeClr val="bg1"/>
                </a:solidFill>
                <a:latin typeface="Roboto" panose="02000000000000000000" pitchFamily="2" charset="0"/>
              </a:rPr>
              <a:t>Mo</a:t>
            </a:r>
          </a:p>
        </p:txBody>
      </p:sp>
      <p:sp>
        <p:nvSpPr>
          <p:cNvPr id="52" name="Rectangle 51"/>
          <p:cNvSpPr/>
          <p:nvPr/>
        </p:nvSpPr>
        <p:spPr>
          <a:xfrm>
            <a:off x="4440260" y="3566360"/>
            <a:ext cx="1989666" cy="954107"/>
          </a:xfrm>
          <a:prstGeom prst="rect">
            <a:avLst/>
          </a:prstGeom>
        </p:spPr>
        <p:txBody>
          <a:bodyPr wrap="square">
            <a:spAutoFit/>
          </a:bodyPr>
          <a:lstStyle/>
          <a:p>
            <a:pPr marL="282575" indent="-282575"/>
            <a:r>
              <a:rPr lang="en-US" b="1" dirty="0">
                <a:solidFill>
                  <a:srgbClr val="236EBE"/>
                </a:solidFill>
                <a:latin typeface="Roboto" panose="02000000000000000000" pitchFamily="2" charset="0"/>
                <a:ea typeface="Roboto" panose="02000000000000000000" pitchFamily="2" charset="0"/>
              </a:rPr>
              <a:t>4 | Execute Funding Agreement:</a:t>
            </a:r>
          </a:p>
          <a:p>
            <a:pPr marL="282575" indent="-282575"/>
            <a:r>
              <a:rPr lang="en-US" dirty="0">
                <a:latin typeface="Roboto" panose="02000000000000000000" pitchFamily="2" charset="0"/>
                <a:ea typeface="Roboto" panose="02000000000000000000" pitchFamily="2" charset="0"/>
              </a:rPr>
              <a:t>	EDC manages this phase internally</a:t>
            </a:r>
          </a:p>
        </p:txBody>
      </p:sp>
      <p:sp>
        <p:nvSpPr>
          <p:cNvPr id="48" name="Chevron 47"/>
          <p:cNvSpPr/>
          <p:nvPr/>
        </p:nvSpPr>
        <p:spPr>
          <a:xfrm>
            <a:off x="4538307" y="2990575"/>
            <a:ext cx="1950851" cy="510974"/>
          </a:xfrm>
          <a:prstGeom prst="chevron">
            <a:avLst/>
          </a:prstGeom>
          <a:solidFill>
            <a:srgbClr val="236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4</a:t>
            </a:r>
          </a:p>
          <a:p>
            <a:pPr algn="ctr"/>
            <a:r>
              <a:rPr lang="en-US" sz="1600" b="1" dirty="0">
                <a:solidFill>
                  <a:schemeClr val="bg1"/>
                </a:solidFill>
                <a:latin typeface="Roboto" panose="02000000000000000000" pitchFamily="2" charset="0"/>
              </a:rPr>
              <a:t> Months</a:t>
            </a:r>
          </a:p>
        </p:txBody>
      </p:sp>
      <p:sp>
        <p:nvSpPr>
          <p:cNvPr id="53" name="Rectangle 52"/>
          <p:cNvSpPr/>
          <p:nvPr/>
        </p:nvSpPr>
        <p:spPr>
          <a:xfrm>
            <a:off x="6096000" y="1564147"/>
            <a:ext cx="2164639" cy="1169551"/>
          </a:xfrm>
          <a:prstGeom prst="rect">
            <a:avLst/>
          </a:prstGeom>
        </p:spPr>
        <p:txBody>
          <a:bodyPr wrap="square">
            <a:spAutoFit/>
          </a:bodyPr>
          <a:lstStyle/>
          <a:p>
            <a:pPr marL="282575" indent="-282575"/>
            <a:r>
              <a:rPr lang="en-US" b="1" dirty="0">
                <a:solidFill>
                  <a:srgbClr val="7CBAD3"/>
                </a:solidFill>
                <a:latin typeface="Roboto" panose="02000000000000000000" pitchFamily="2" charset="0"/>
                <a:ea typeface="Roboto" panose="02000000000000000000" pitchFamily="2" charset="0"/>
              </a:rPr>
              <a:t>5 | OMB Review:</a:t>
            </a:r>
          </a:p>
          <a:p>
            <a:pPr marL="282575" indent="-282575"/>
            <a:r>
              <a:rPr lang="en-US" dirty="0">
                <a:latin typeface="Roboto" panose="02000000000000000000" pitchFamily="2" charset="0"/>
                <a:ea typeface="Roboto" panose="02000000000000000000" pitchFamily="2" charset="0"/>
              </a:rPr>
              <a:t>	OMB reviews scope for eligibility before issuing a Certificate to Proceed (CP)</a:t>
            </a:r>
          </a:p>
        </p:txBody>
      </p:sp>
      <p:sp>
        <p:nvSpPr>
          <p:cNvPr id="47" name="Chevron 46"/>
          <p:cNvSpPr/>
          <p:nvPr/>
        </p:nvSpPr>
        <p:spPr>
          <a:xfrm>
            <a:off x="6272562" y="2990575"/>
            <a:ext cx="1616238" cy="510974"/>
          </a:xfrm>
          <a:prstGeom prst="chevron">
            <a:avLst/>
          </a:prstGeom>
          <a:solidFill>
            <a:srgbClr val="7CBA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1-3</a:t>
            </a:r>
          </a:p>
          <a:p>
            <a:pPr algn="ctr"/>
            <a:r>
              <a:rPr lang="en-US" sz="1600" b="1" dirty="0">
                <a:solidFill>
                  <a:schemeClr val="bg1"/>
                </a:solidFill>
                <a:latin typeface="Roboto" panose="02000000000000000000" pitchFamily="2" charset="0"/>
              </a:rPr>
              <a:t> Months</a:t>
            </a:r>
          </a:p>
        </p:txBody>
      </p:sp>
      <p:sp>
        <p:nvSpPr>
          <p:cNvPr id="54" name="Rectangle 53"/>
          <p:cNvSpPr/>
          <p:nvPr/>
        </p:nvSpPr>
        <p:spPr>
          <a:xfrm>
            <a:off x="7631663" y="3579435"/>
            <a:ext cx="1594557" cy="1384995"/>
          </a:xfrm>
          <a:prstGeom prst="rect">
            <a:avLst/>
          </a:prstGeom>
        </p:spPr>
        <p:txBody>
          <a:bodyPr wrap="square">
            <a:spAutoFit/>
          </a:bodyPr>
          <a:lstStyle/>
          <a:p>
            <a:pPr marL="282575" indent="-282575"/>
            <a:r>
              <a:rPr lang="en-US" b="1" dirty="0">
                <a:solidFill>
                  <a:srgbClr val="B22A91"/>
                </a:solidFill>
                <a:latin typeface="Roboto" panose="02000000000000000000" pitchFamily="2" charset="0"/>
                <a:ea typeface="Roboto" panose="02000000000000000000" pitchFamily="2" charset="0"/>
              </a:rPr>
              <a:t>6 | Comptroller Registration:</a:t>
            </a:r>
          </a:p>
          <a:p>
            <a:pPr marL="282575" indent="-282575"/>
            <a:r>
              <a:rPr lang="en-US" b="1" dirty="0">
                <a:solidFill>
                  <a:srgbClr val="B22A91"/>
                </a:solidFill>
                <a:latin typeface="Roboto" panose="02000000000000000000" pitchFamily="2" charset="0"/>
                <a:ea typeface="Roboto" panose="02000000000000000000" pitchFamily="2" charset="0"/>
              </a:rPr>
              <a:t>     </a:t>
            </a:r>
            <a:r>
              <a:rPr lang="en-US" dirty="0">
                <a:solidFill>
                  <a:schemeClr val="tx1"/>
                </a:solidFill>
                <a:latin typeface="Roboto" panose="02000000000000000000" pitchFamily="2" charset="0"/>
                <a:ea typeface="Roboto" panose="02000000000000000000" pitchFamily="2" charset="0"/>
              </a:rPr>
              <a:t>Comptroller registers contract</a:t>
            </a:r>
            <a:endParaRPr lang="en-US" b="1" dirty="0">
              <a:solidFill>
                <a:srgbClr val="B22A91"/>
              </a:solidFill>
              <a:latin typeface="Roboto" panose="02000000000000000000" pitchFamily="2" charset="0"/>
              <a:ea typeface="Roboto" panose="02000000000000000000" pitchFamily="2" charset="0"/>
            </a:endParaRPr>
          </a:p>
          <a:p>
            <a:pPr marL="282575" indent="-282575"/>
            <a:r>
              <a:rPr lang="en-US" dirty="0">
                <a:latin typeface="Roboto" panose="02000000000000000000" pitchFamily="2" charset="0"/>
                <a:ea typeface="Roboto" panose="02000000000000000000" pitchFamily="2" charset="0"/>
              </a:rPr>
              <a:t>	</a:t>
            </a:r>
          </a:p>
        </p:txBody>
      </p:sp>
      <p:sp>
        <p:nvSpPr>
          <p:cNvPr id="49" name="Chevron 48"/>
          <p:cNvSpPr/>
          <p:nvPr/>
        </p:nvSpPr>
        <p:spPr>
          <a:xfrm>
            <a:off x="7672411" y="2990088"/>
            <a:ext cx="1179489" cy="510974"/>
          </a:xfrm>
          <a:prstGeom prst="chevron">
            <a:avLst/>
          </a:prstGeom>
          <a:solidFill>
            <a:srgbClr val="B22A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1</a:t>
            </a:r>
          </a:p>
          <a:p>
            <a:pPr algn="ctr"/>
            <a:r>
              <a:rPr lang="en-US" sz="1600" b="1" dirty="0">
                <a:solidFill>
                  <a:schemeClr val="bg1"/>
                </a:solidFill>
                <a:latin typeface="Roboto" panose="02000000000000000000" pitchFamily="2" charset="0"/>
              </a:rPr>
              <a:t>Mo</a:t>
            </a:r>
          </a:p>
        </p:txBody>
      </p:sp>
      <p:sp>
        <p:nvSpPr>
          <p:cNvPr id="58" name="Rectangle 57"/>
          <p:cNvSpPr/>
          <p:nvPr/>
        </p:nvSpPr>
        <p:spPr>
          <a:xfrm>
            <a:off x="8428941" y="1563901"/>
            <a:ext cx="2144632" cy="1169551"/>
          </a:xfrm>
          <a:prstGeom prst="rect">
            <a:avLst/>
          </a:prstGeom>
        </p:spPr>
        <p:txBody>
          <a:bodyPr wrap="square">
            <a:spAutoFit/>
          </a:bodyPr>
          <a:lstStyle/>
          <a:p>
            <a:pPr marL="282575" indent="-282575"/>
            <a:r>
              <a:rPr lang="en-US" b="1" dirty="0">
                <a:solidFill>
                  <a:srgbClr val="788DBF"/>
                </a:solidFill>
                <a:latin typeface="Roboto" panose="02000000000000000000" pitchFamily="2" charset="0"/>
                <a:ea typeface="Roboto" panose="02000000000000000000" pitchFamily="2" charset="0"/>
              </a:rPr>
              <a:t>7 | Record RC:</a:t>
            </a:r>
          </a:p>
          <a:p>
            <a:pPr marL="282575" indent="-282575"/>
            <a:r>
              <a:rPr lang="en-US" dirty="0">
                <a:latin typeface="Roboto" panose="02000000000000000000" pitchFamily="2" charset="0"/>
                <a:ea typeface="Roboto" panose="02000000000000000000" pitchFamily="2" charset="0"/>
              </a:rPr>
              <a:t>	Restrictive Covenant (for non City owned property) is recorded with City</a:t>
            </a:r>
          </a:p>
        </p:txBody>
      </p:sp>
      <p:sp>
        <p:nvSpPr>
          <p:cNvPr id="57" name="Chevron 56"/>
          <p:cNvSpPr/>
          <p:nvPr/>
        </p:nvSpPr>
        <p:spPr>
          <a:xfrm>
            <a:off x="8637584" y="2990088"/>
            <a:ext cx="1075266" cy="510974"/>
          </a:xfrm>
          <a:prstGeom prst="chevron">
            <a:avLst/>
          </a:prstGeom>
          <a:solidFill>
            <a:srgbClr val="788D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1</a:t>
            </a:r>
          </a:p>
          <a:p>
            <a:pPr algn="ctr"/>
            <a:r>
              <a:rPr lang="en-US" sz="1600" b="1" dirty="0">
                <a:solidFill>
                  <a:schemeClr val="bg1"/>
                </a:solidFill>
                <a:latin typeface="Roboto" panose="02000000000000000000" pitchFamily="2" charset="0"/>
              </a:rPr>
              <a:t>Mo</a:t>
            </a:r>
          </a:p>
        </p:txBody>
      </p:sp>
      <p:sp>
        <p:nvSpPr>
          <p:cNvPr id="22" name="Rectangle 21"/>
          <p:cNvSpPr/>
          <p:nvPr/>
        </p:nvSpPr>
        <p:spPr>
          <a:xfrm>
            <a:off x="9410700" y="3560377"/>
            <a:ext cx="2487294" cy="1169551"/>
          </a:xfrm>
          <a:prstGeom prst="rect">
            <a:avLst/>
          </a:prstGeom>
        </p:spPr>
        <p:txBody>
          <a:bodyPr wrap="square">
            <a:spAutoFit/>
          </a:bodyPr>
          <a:lstStyle/>
          <a:p>
            <a:pPr marL="282575" indent="-282575"/>
            <a:r>
              <a:rPr lang="en-US" b="1" dirty="0">
                <a:solidFill>
                  <a:srgbClr val="B22A91"/>
                </a:solidFill>
                <a:latin typeface="Roboto" panose="02000000000000000000" pitchFamily="2" charset="0"/>
                <a:ea typeface="Roboto" panose="02000000000000000000" pitchFamily="2" charset="0"/>
              </a:rPr>
              <a:t> </a:t>
            </a:r>
            <a:r>
              <a:rPr lang="en-US" b="1" dirty="0">
                <a:solidFill>
                  <a:srgbClr val="98699D"/>
                </a:solidFill>
                <a:latin typeface="Roboto" panose="02000000000000000000" pitchFamily="2" charset="0"/>
                <a:ea typeface="Roboto" panose="02000000000000000000" pitchFamily="2" charset="0"/>
              </a:rPr>
              <a:t>9 | Requisitions:</a:t>
            </a:r>
          </a:p>
          <a:p>
            <a:pPr marL="282575" indent="-282575"/>
            <a:r>
              <a:rPr lang="en-US" dirty="0">
                <a:latin typeface="Roboto" panose="02000000000000000000" pitchFamily="2" charset="0"/>
                <a:ea typeface="Roboto" panose="02000000000000000000" pitchFamily="2" charset="0"/>
              </a:rPr>
              <a:t>	With funds registered, organization can request reimbursement for construction costs</a:t>
            </a:r>
          </a:p>
        </p:txBody>
      </p:sp>
      <p:sp>
        <p:nvSpPr>
          <p:cNvPr id="21" name="Chevron 20"/>
          <p:cNvSpPr/>
          <p:nvPr/>
        </p:nvSpPr>
        <p:spPr>
          <a:xfrm>
            <a:off x="9499600" y="2990088"/>
            <a:ext cx="2578100" cy="510974"/>
          </a:xfrm>
          <a:prstGeom prst="chevron">
            <a:avLst/>
          </a:prstGeom>
          <a:solidFill>
            <a:srgbClr val="9869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1" dirty="0">
                <a:solidFill>
                  <a:schemeClr val="bg1"/>
                </a:solidFill>
                <a:latin typeface="Roboto" panose="02000000000000000000" pitchFamily="2" charset="0"/>
              </a:rPr>
              <a:t>Dependent on Project</a:t>
            </a:r>
          </a:p>
        </p:txBody>
      </p:sp>
      <p:sp>
        <p:nvSpPr>
          <p:cNvPr id="20" name="Google Shape;311;p28" descr="Timeframes depend on the scale, budget and complexity of the project. The timeline shown represents optimal durations without delays and is based on complete submissions + timely actions.&#10;&#10;Compiling and approving legal requirements may result in delays (Restrictive Covenants, mortgage subordinations, &#10;lease amendments, etc.)">
            <a:extLst>
              <a:ext uri="{FF2B5EF4-FFF2-40B4-BE49-F238E27FC236}">
                <a16:creationId xmlns:a16="http://schemas.microsoft.com/office/drawing/2014/main" id="{093BE358-A934-419B-B8D6-0914E6F7464B}"/>
              </a:ext>
            </a:extLst>
          </p:cNvPr>
          <p:cNvSpPr/>
          <p:nvPr/>
        </p:nvSpPr>
        <p:spPr>
          <a:xfrm>
            <a:off x="420624" y="5294376"/>
            <a:ext cx="11345294" cy="1344168"/>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lvl="0" algn="ctr">
              <a:lnSpc>
                <a:spcPct val="110000"/>
              </a:lnSpc>
              <a:buClr>
                <a:schemeClr val="dk1"/>
              </a:buClr>
              <a:buSzPts val="1800"/>
            </a:pPr>
            <a:r>
              <a:rPr lang="en-US" sz="1600" b="1" dirty="0">
                <a:solidFill>
                  <a:schemeClr val="dk1"/>
                </a:solidFill>
                <a:latin typeface="Roboto"/>
                <a:ea typeface="Roboto"/>
                <a:cs typeface="Roboto"/>
                <a:sym typeface="Roboto"/>
              </a:rPr>
              <a:t>Timeframes depend on the scale, budget and complexity of the project. The timeline shown represents optimal durations without delays and is based on complete submissions + timely actions.</a:t>
            </a:r>
            <a:endParaRPr lang="en-US" sz="1200" dirty="0">
              <a:latin typeface="Roboto"/>
              <a:ea typeface="Roboto"/>
              <a:cs typeface="Roboto"/>
              <a:sym typeface="Roboto"/>
            </a:endParaRPr>
          </a:p>
          <a:p>
            <a:pPr lvl="0" algn="ctr">
              <a:lnSpc>
                <a:spcPct val="110000"/>
              </a:lnSpc>
              <a:buClr>
                <a:schemeClr val="dk1"/>
              </a:buClr>
              <a:buSzPts val="1200"/>
            </a:pPr>
            <a:endParaRPr lang="en-US" sz="100" b="1" dirty="0">
              <a:solidFill>
                <a:schemeClr val="dk1"/>
              </a:solidFill>
              <a:latin typeface="Roboto"/>
              <a:ea typeface="Roboto"/>
              <a:cs typeface="Roboto"/>
              <a:sym typeface="Roboto"/>
            </a:endParaRPr>
          </a:p>
          <a:p>
            <a:pPr algn="ctr"/>
            <a:r>
              <a:rPr lang="en-US" sz="1600" b="1" dirty="0">
                <a:solidFill>
                  <a:schemeClr val="tx1"/>
                </a:solidFill>
                <a:latin typeface="Roboto" panose="02000000000000000000" pitchFamily="2" charset="0"/>
                <a:ea typeface="Roboto" panose="02000000000000000000" pitchFamily="2" charset="0"/>
              </a:rPr>
              <a:t>Compiling and approving legal requirements may result in delays (Restrictive Covenants, mortgage subordinations, </a:t>
            </a:r>
          </a:p>
          <a:p>
            <a:pPr algn="ctr"/>
            <a:r>
              <a:rPr lang="en-US" sz="1600" b="1" dirty="0">
                <a:solidFill>
                  <a:schemeClr val="tx1"/>
                </a:solidFill>
                <a:latin typeface="Roboto" panose="02000000000000000000" pitchFamily="2" charset="0"/>
                <a:ea typeface="Roboto" panose="02000000000000000000" pitchFamily="2" charset="0"/>
              </a:rPr>
              <a:t>lease amendments, etc.)</a:t>
            </a:r>
          </a:p>
        </p:txBody>
      </p:sp>
    </p:spTree>
    <p:extLst>
      <p:ext uri="{BB962C8B-B14F-4D97-AF65-F5344CB8AC3E}">
        <p14:creationId xmlns:p14="http://schemas.microsoft.com/office/powerpoint/2010/main" val="259078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Picture 1" descr="Ribbon cutting at Historic Richmond Tow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0"/>
            <a:ext cx="12192002" cy="6858000"/>
          </a:xfrm>
          <a:prstGeom prst="rect">
            <a:avLst/>
          </a:prstGeom>
        </p:spPr>
      </p:pic>
      <p:sp>
        <p:nvSpPr>
          <p:cNvPr id="127" name="Google Shape;127;gb62e53025f_0_6">
            <a:extLst>
              <a:ext uri="{C183D7F6-B498-43B3-948B-1728B52AA6E4}">
                <adec:decorative xmlns:adec="http://schemas.microsoft.com/office/drawing/2017/decorative" val="0"/>
              </a:ext>
            </a:extLst>
          </p:cNvPr>
          <p:cNvSpPr txBox="1">
            <a:spLocks noGrp="1"/>
          </p:cNvSpPr>
          <p:nvPr>
            <p:ph type="title"/>
          </p:nvPr>
        </p:nvSpPr>
        <p:spPr>
          <a:xfrm>
            <a:off x="190993" y="101751"/>
            <a:ext cx="10495953" cy="777300"/>
          </a:xfrm>
          <a:prstGeom prst="rect">
            <a:avLst/>
          </a:prstGeom>
          <a:noFill/>
          <a:ln>
            <a:noFill/>
          </a:ln>
        </p:spPr>
        <p:txBody>
          <a:bodyPr spcFirstLastPara="1" wrap="square" lIns="91425" tIns="45700" rIns="91425" bIns="45700" anchor="ctr" anchorCtr="0">
            <a:noAutofit/>
          </a:bodyPr>
          <a:lstStyle/>
          <a:p>
            <a:r>
              <a:rPr lang="en-US" dirty="0">
                <a:solidFill>
                  <a:srgbClr val="000000"/>
                </a:solidFill>
              </a:rPr>
              <a:t>RIBBON CUTTING</a:t>
            </a:r>
            <a:endParaRPr dirty="0">
              <a:solidFill>
                <a:srgbClr val="000000"/>
              </a:solidFill>
            </a:endParaRPr>
          </a:p>
        </p:txBody>
      </p:sp>
      <p:sp>
        <p:nvSpPr>
          <p:cNvPr id="7" name="Google Shape;136;p2">
            <a:extLst>
              <a:ext uri="{FF2B5EF4-FFF2-40B4-BE49-F238E27FC236}">
                <a16:creationId xmlns:a16="http://schemas.microsoft.com/office/drawing/2014/main" id="{EF7691AB-FF6E-4452-A539-2BAA21750AD7}"/>
              </a:ext>
              <a:ext uri="{C183D7F6-B498-43B3-948B-1728B52AA6E4}">
                <adec:decorative xmlns:adec="http://schemas.microsoft.com/office/drawing/2017/decorative" val="1"/>
              </a:ext>
            </a:extLst>
          </p:cNvPr>
          <p:cNvSpPr/>
          <p:nvPr/>
        </p:nvSpPr>
        <p:spPr>
          <a:xfrm>
            <a:off x="8946444" y="6251222"/>
            <a:ext cx="2822222" cy="352279"/>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rmAutofit/>
          </a:bodyPr>
          <a:lstStyle/>
          <a:p>
            <a:r>
              <a:rPr lang="en-US" sz="1100" dirty="0">
                <a:latin typeface="Roboto" panose="02000000000000000000" pitchFamily="2" charset="0"/>
                <a:ea typeface="Roboto" panose="02000000000000000000" pitchFamily="2" charset="0"/>
              </a:rPr>
              <a:t>Ribbon Cutting at Historic Richmond Town </a:t>
            </a:r>
          </a:p>
        </p:txBody>
      </p:sp>
    </p:spTree>
    <p:extLst>
      <p:ext uri="{BB962C8B-B14F-4D97-AF65-F5344CB8AC3E}">
        <p14:creationId xmlns:p14="http://schemas.microsoft.com/office/powerpoint/2010/main" val="16616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9BFB61-BBEE-4CD3-A9F4-E246D8B35A0F}"/>
              </a:ext>
            </a:extLst>
          </p:cNvPr>
          <p:cNvSpPr>
            <a:spLocks noGrp="1"/>
          </p:cNvSpPr>
          <p:nvPr>
            <p:ph type="title"/>
          </p:nvPr>
        </p:nvSpPr>
        <p:spPr/>
        <p:txBody>
          <a:bodyPr/>
          <a:lstStyle/>
          <a:p>
            <a:r>
              <a:rPr lang="en-US" dirty="0"/>
              <a:t>We’re Here to Help</a:t>
            </a:r>
          </a:p>
        </p:txBody>
      </p:sp>
      <p:sp>
        <p:nvSpPr>
          <p:cNvPr id="7" name="Text Placeholder 1">
            <a:extLst>
              <a:ext uri="{FF2B5EF4-FFF2-40B4-BE49-F238E27FC236}">
                <a16:creationId xmlns:a16="http://schemas.microsoft.com/office/drawing/2014/main" id="{D262469A-D788-4F7D-B875-1B1CBA1F1D02}"/>
              </a:ext>
            </a:extLst>
          </p:cNvPr>
          <p:cNvSpPr txBox="1">
            <a:spLocks/>
          </p:cNvSpPr>
          <p:nvPr/>
        </p:nvSpPr>
        <p:spPr>
          <a:xfrm>
            <a:off x="304800" y="1002408"/>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a:lnSpc>
                <a:spcPct val="80000"/>
              </a:lnSpc>
              <a:defRPr/>
            </a:pPr>
            <a:r>
              <a:rPr lang="en-US" altLang="en-US" b="1" dirty="0">
                <a:solidFill>
                  <a:schemeClr val="tx1"/>
                </a:solidFill>
              </a:rPr>
              <a:t>Andrew Burmeister</a:t>
            </a:r>
          </a:p>
          <a:p>
            <a:pPr marL="0">
              <a:lnSpc>
                <a:spcPct val="80000"/>
              </a:lnSpc>
              <a:defRPr/>
            </a:pPr>
            <a:r>
              <a:rPr lang="en-US" altLang="en-US" dirty="0">
                <a:solidFill>
                  <a:schemeClr val="tx1"/>
                </a:solidFill>
              </a:rPr>
              <a:t>Assistant Commissioner</a:t>
            </a:r>
          </a:p>
          <a:p>
            <a:pPr marL="0">
              <a:lnSpc>
                <a:spcPct val="80000"/>
              </a:lnSpc>
              <a:defRPr/>
            </a:pPr>
            <a:r>
              <a:rPr lang="en-US" altLang="en-US" u="sng" dirty="0">
                <a:solidFill>
                  <a:schemeClr val="tx1"/>
                </a:solidFill>
                <a:cs typeface="Arial" charset="0"/>
              </a:rPr>
              <a:t>aburmeister@culture.nyc.gov</a:t>
            </a:r>
            <a:endParaRPr lang="en-US" dirty="0">
              <a:solidFill>
                <a:schemeClr val="tx1"/>
              </a:solidFill>
            </a:endParaRPr>
          </a:p>
        </p:txBody>
      </p:sp>
      <p:sp>
        <p:nvSpPr>
          <p:cNvPr id="8" name="Text Placeholder 1">
            <a:extLst>
              <a:ext uri="{FF2B5EF4-FFF2-40B4-BE49-F238E27FC236}">
                <a16:creationId xmlns:a16="http://schemas.microsoft.com/office/drawing/2014/main" id="{F022F269-80E8-49C8-8C72-DB496EA53DF8}"/>
              </a:ext>
            </a:extLst>
          </p:cNvPr>
          <p:cNvSpPr txBox="1">
            <a:spLocks/>
          </p:cNvSpPr>
          <p:nvPr/>
        </p:nvSpPr>
        <p:spPr>
          <a:xfrm>
            <a:off x="4206688" y="997926"/>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nSpc>
                <a:spcPct val="80000"/>
              </a:lnSpc>
              <a:defRPr/>
            </a:pPr>
            <a:r>
              <a:rPr lang="en-US" altLang="en-US" b="1" dirty="0">
                <a:solidFill>
                  <a:schemeClr val="tx1"/>
                </a:solidFill>
              </a:rPr>
              <a:t>Angela Blocker </a:t>
            </a:r>
          </a:p>
          <a:p>
            <a:pPr marL="0" indent="0">
              <a:lnSpc>
                <a:spcPct val="80000"/>
              </a:lnSpc>
              <a:defRPr/>
            </a:pPr>
            <a:r>
              <a:rPr lang="en-US" altLang="en-US" dirty="0">
                <a:solidFill>
                  <a:schemeClr val="tx1"/>
                </a:solidFill>
              </a:rPr>
              <a:t>Director </a:t>
            </a:r>
          </a:p>
          <a:p>
            <a:pPr marL="0" indent="0">
              <a:lnSpc>
                <a:spcPct val="80000"/>
              </a:lnSpc>
              <a:defRPr/>
            </a:pPr>
            <a:r>
              <a:rPr lang="en-US" altLang="en-US" u="sng" dirty="0">
                <a:solidFill>
                  <a:schemeClr val="tx1"/>
                </a:solidFill>
              </a:rPr>
              <a:t>ablocker@culture.nyc.gov</a:t>
            </a:r>
            <a:endParaRPr lang="en-US" altLang="en-US" dirty="0">
              <a:solidFill>
                <a:schemeClr val="tx1"/>
              </a:solidFill>
            </a:endParaRPr>
          </a:p>
        </p:txBody>
      </p:sp>
      <p:sp>
        <p:nvSpPr>
          <p:cNvPr id="9" name="Text Placeholder 1">
            <a:extLst>
              <a:ext uri="{FF2B5EF4-FFF2-40B4-BE49-F238E27FC236}">
                <a16:creationId xmlns:a16="http://schemas.microsoft.com/office/drawing/2014/main" id="{5132FD4F-0C98-47AD-8C5B-C79E4C4996B7}"/>
              </a:ext>
            </a:extLst>
          </p:cNvPr>
          <p:cNvSpPr txBox="1">
            <a:spLocks/>
          </p:cNvSpPr>
          <p:nvPr/>
        </p:nvSpPr>
        <p:spPr>
          <a:xfrm>
            <a:off x="8184776" y="997926"/>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115888">
              <a:spcBef>
                <a:spcPct val="0"/>
              </a:spcBef>
              <a:defRPr/>
            </a:pPr>
            <a:r>
              <a:rPr lang="en-US" altLang="en-US" b="1" dirty="0">
                <a:solidFill>
                  <a:schemeClr val="tx1"/>
                </a:solidFill>
              </a:rPr>
              <a:t>Victor Metoyer</a:t>
            </a:r>
          </a:p>
          <a:p>
            <a:pPr marL="115888">
              <a:spcBef>
                <a:spcPct val="0"/>
              </a:spcBef>
              <a:defRPr/>
            </a:pPr>
            <a:r>
              <a:rPr lang="en-US" altLang="en-US" dirty="0">
                <a:solidFill>
                  <a:schemeClr val="tx1"/>
                </a:solidFill>
              </a:rPr>
              <a:t>Deputy Director </a:t>
            </a:r>
          </a:p>
          <a:p>
            <a:pPr marL="115888">
              <a:spcBef>
                <a:spcPct val="0"/>
              </a:spcBef>
              <a:defRPr/>
            </a:pPr>
            <a:r>
              <a:rPr lang="en-US" altLang="en-US" u="sng" dirty="0">
                <a:solidFill>
                  <a:schemeClr val="tx1"/>
                </a:solidFill>
              </a:rPr>
              <a:t>vmetoyer@culture.nyc.gov</a:t>
            </a:r>
            <a:endParaRPr lang="en-US" altLang="en-US" dirty="0">
              <a:solidFill>
                <a:schemeClr val="tx1"/>
              </a:solidFill>
            </a:endParaRPr>
          </a:p>
        </p:txBody>
      </p:sp>
      <p:sp>
        <p:nvSpPr>
          <p:cNvPr id="10" name="Text Placeholder 1">
            <a:extLst>
              <a:ext uri="{FF2B5EF4-FFF2-40B4-BE49-F238E27FC236}">
                <a16:creationId xmlns:a16="http://schemas.microsoft.com/office/drawing/2014/main" id="{7669F83A-A3DD-440A-9AAF-CF66E649ACC1}"/>
              </a:ext>
            </a:extLst>
          </p:cNvPr>
          <p:cNvSpPr txBox="1">
            <a:spLocks/>
          </p:cNvSpPr>
          <p:nvPr/>
        </p:nvSpPr>
        <p:spPr>
          <a:xfrm>
            <a:off x="304800" y="2564985"/>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115888">
              <a:spcBef>
                <a:spcPct val="0"/>
              </a:spcBef>
              <a:defRPr/>
            </a:pPr>
            <a:r>
              <a:rPr lang="en-US" altLang="en-US" b="1" dirty="0">
                <a:solidFill>
                  <a:schemeClr val="tx1"/>
                </a:solidFill>
              </a:rPr>
              <a:t>Sara Minard</a:t>
            </a:r>
          </a:p>
          <a:p>
            <a:pPr marL="115888">
              <a:spcBef>
                <a:spcPct val="0"/>
              </a:spcBef>
              <a:defRPr/>
            </a:pPr>
            <a:r>
              <a:rPr lang="en-US" altLang="en-US" dirty="0">
                <a:solidFill>
                  <a:schemeClr val="tx1"/>
                </a:solidFill>
              </a:rPr>
              <a:t>Director of Special Projects</a:t>
            </a:r>
          </a:p>
          <a:p>
            <a:pPr marL="115888">
              <a:lnSpc>
                <a:spcPct val="80000"/>
              </a:lnSpc>
              <a:defRPr/>
            </a:pPr>
            <a:r>
              <a:rPr lang="en-US" altLang="en-US" u="sng" dirty="0">
                <a:solidFill>
                  <a:schemeClr val="tx1"/>
                </a:solidFill>
              </a:rPr>
              <a:t>sminard@culture.nyc.gov</a:t>
            </a:r>
          </a:p>
        </p:txBody>
      </p:sp>
      <p:sp>
        <p:nvSpPr>
          <p:cNvPr id="11" name="Text Placeholder 1">
            <a:extLst>
              <a:ext uri="{FF2B5EF4-FFF2-40B4-BE49-F238E27FC236}">
                <a16:creationId xmlns:a16="http://schemas.microsoft.com/office/drawing/2014/main" id="{74E59E08-2313-4E89-AA47-34BC8D94C376}"/>
              </a:ext>
            </a:extLst>
          </p:cNvPr>
          <p:cNvSpPr txBox="1">
            <a:spLocks/>
          </p:cNvSpPr>
          <p:nvPr/>
        </p:nvSpPr>
        <p:spPr>
          <a:xfrm>
            <a:off x="4244788" y="2564984"/>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115888" indent="-228600">
              <a:spcBef>
                <a:spcPct val="0"/>
              </a:spcBef>
              <a:buClr>
                <a:schemeClr val="dk1"/>
              </a:buClr>
              <a:buSzPts val="2000"/>
              <a:buNone/>
              <a:defRPr sz="2000" b="1">
                <a:solidFill>
                  <a:schemeClr val="tx1"/>
                </a:solidFill>
                <a:latin typeface="Roboto"/>
                <a:ea typeface="Roboto"/>
                <a:cs typeface="Roboto"/>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pPr>
              <a:defRPr/>
            </a:pPr>
            <a:r>
              <a:rPr lang="en-US" altLang="en-US" dirty="0"/>
              <a:t>David Bryant</a:t>
            </a:r>
          </a:p>
          <a:p>
            <a:pPr>
              <a:defRPr/>
            </a:pPr>
            <a:r>
              <a:rPr lang="en-US" altLang="en-US" b="0" dirty="0"/>
              <a:t>Capital Project Manager</a:t>
            </a:r>
          </a:p>
          <a:p>
            <a:pPr>
              <a:defRPr/>
            </a:pPr>
            <a:r>
              <a:rPr lang="en-US" altLang="en-US" b="0" u="sng" dirty="0"/>
              <a:t>dbryant@culture.nyc.gov</a:t>
            </a:r>
          </a:p>
        </p:txBody>
      </p:sp>
      <p:sp>
        <p:nvSpPr>
          <p:cNvPr id="6" name="Text Placeholder 1">
            <a:extLst>
              <a:ext uri="{FF2B5EF4-FFF2-40B4-BE49-F238E27FC236}">
                <a16:creationId xmlns:a16="http://schemas.microsoft.com/office/drawing/2014/main" id="{49E9A318-D951-4A55-AEE9-9CA623D60B5E}"/>
              </a:ext>
            </a:extLst>
          </p:cNvPr>
          <p:cNvSpPr txBox="1">
            <a:spLocks/>
          </p:cNvSpPr>
          <p:nvPr/>
        </p:nvSpPr>
        <p:spPr>
          <a:xfrm>
            <a:off x="8184776" y="2564984"/>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115888" indent="-228600">
              <a:spcBef>
                <a:spcPct val="0"/>
              </a:spcBef>
              <a:buClr>
                <a:schemeClr val="dk1"/>
              </a:buClr>
              <a:buSzPts val="2000"/>
              <a:buNone/>
              <a:defRPr sz="2000" b="1">
                <a:solidFill>
                  <a:schemeClr val="tx1"/>
                </a:solidFill>
                <a:latin typeface="Roboto"/>
                <a:ea typeface="Roboto"/>
                <a:cs typeface="Roboto"/>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Stephanie Kingpetcharat</a:t>
            </a:r>
          </a:p>
          <a:p>
            <a:r>
              <a:rPr lang="en-US" altLang="en-US" b="0" dirty="0"/>
              <a:t>Capital Project Manager</a:t>
            </a:r>
          </a:p>
          <a:p>
            <a:r>
              <a:rPr lang="en-US" altLang="en-US" sz="1800" b="0" u="sng" dirty="0"/>
              <a:t>skingpetcharat@culture.nyc.gov</a:t>
            </a:r>
          </a:p>
        </p:txBody>
      </p:sp>
      <p:sp>
        <p:nvSpPr>
          <p:cNvPr id="2" name="Text Placeholder 1">
            <a:extLst>
              <a:ext uri="{FF2B5EF4-FFF2-40B4-BE49-F238E27FC236}">
                <a16:creationId xmlns:a16="http://schemas.microsoft.com/office/drawing/2014/main" id="{33F79191-9CC4-4DD8-AA0F-015B28F27BD4}"/>
              </a:ext>
            </a:extLst>
          </p:cNvPr>
          <p:cNvSpPr>
            <a:spLocks noGrp="1"/>
          </p:cNvSpPr>
          <p:nvPr>
            <p:ph type="body" idx="4294967295"/>
          </p:nvPr>
        </p:nvSpPr>
        <p:spPr>
          <a:xfrm>
            <a:off x="304800" y="4127562"/>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p>
            <a:pPr marL="115888" indent="-228600">
              <a:spcBef>
                <a:spcPct val="0"/>
              </a:spcBef>
              <a:buClr>
                <a:schemeClr val="dk1"/>
              </a:buClr>
              <a:buSzPts val="2000"/>
            </a:pPr>
            <a:r>
              <a:rPr lang="en-US" altLang="en-US" sz="2000" b="1" dirty="0">
                <a:solidFill>
                  <a:schemeClr val="tx1"/>
                </a:solidFill>
                <a:latin typeface="Roboto"/>
                <a:ea typeface="Roboto"/>
              </a:rPr>
              <a:t>Darren Brannon</a:t>
            </a:r>
          </a:p>
          <a:p>
            <a:pPr marL="115888" indent="-228600">
              <a:spcBef>
                <a:spcPct val="0"/>
              </a:spcBef>
              <a:buClr>
                <a:schemeClr val="dk1"/>
              </a:buClr>
              <a:buSzPts val="2000"/>
            </a:pPr>
            <a:r>
              <a:rPr lang="en-US" altLang="en-US" sz="2000" dirty="0">
                <a:solidFill>
                  <a:schemeClr val="tx1"/>
                </a:solidFill>
                <a:latin typeface="Roboto"/>
                <a:ea typeface="Roboto"/>
              </a:rPr>
              <a:t>Capital Equipment Manager</a:t>
            </a:r>
          </a:p>
          <a:p>
            <a:pPr marL="115888" indent="-228600">
              <a:spcBef>
                <a:spcPct val="0"/>
              </a:spcBef>
              <a:buClr>
                <a:schemeClr val="dk1"/>
              </a:buClr>
              <a:buSzPts val="2000"/>
            </a:pPr>
            <a:r>
              <a:rPr lang="en-US" altLang="en-US" sz="2000" u="sng" dirty="0">
                <a:solidFill>
                  <a:schemeClr val="tx1"/>
                </a:solidFill>
                <a:latin typeface="Roboto"/>
                <a:ea typeface="Roboto"/>
              </a:rPr>
              <a:t>dbrannon@culture.nyc.gov</a:t>
            </a:r>
          </a:p>
        </p:txBody>
      </p:sp>
      <p:sp>
        <p:nvSpPr>
          <p:cNvPr id="12" name="Text Placeholder 1">
            <a:extLst>
              <a:ext uri="{FF2B5EF4-FFF2-40B4-BE49-F238E27FC236}">
                <a16:creationId xmlns:a16="http://schemas.microsoft.com/office/drawing/2014/main" id="{1D4EE767-4FBA-49F9-A917-C1EE6D679BAA}"/>
              </a:ext>
            </a:extLst>
          </p:cNvPr>
          <p:cNvSpPr txBox="1">
            <a:spLocks/>
          </p:cNvSpPr>
          <p:nvPr/>
        </p:nvSpPr>
        <p:spPr>
          <a:xfrm>
            <a:off x="4206688" y="4132042"/>
            <a:ext cx="3702424" cy="1183928"/>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a:lnSpc>
                <a:spcPct val="80000"/>
              </a:lnSpc>
              <a:defRPr/>
            </a:pPr>
            <a:r>
              <a:rPr lang="en-US" altLang="en-US" b="1" dirty="0">
                <a:solidFill>
                  <a:schemeClr val="tx1"/>
                </a:solidFill>
              </a:rPr>
              <a:t>Kevin Maloof</a:t>
            </a:r>
          </a:p>
          <a:p>
            <a:pPr marL="0">
              <a:lnSpc>
                <a:spcPct val="80000"/>
              </a:lnSpc>
              <a:defRPr/>
            </a:pPr>
            <a:r>
              <a:rPr lang="en-US" altLang="en-US" dirty="0">
                <a:solidFill>
                  <a:schemeClr val="tx1"/>
                </a:solidFill>
              </a:rPr>
              <a:t>Capital Equipment Manager</a:t>
            </a:r>
          </a:p>
          <a:p>
            <a:pPr marL="0">
              <a:lnSpc>
                <a:spcPct val="80000"/>
              </a:lnSpc>
              <a:defRPr/>
            </a:pPr>
            <a:r>
              <a:rPr lang="en-US" altLang="en-US" u="sng" dirty="0">
                <a:solidFill>
                  <a:schemeClr val="tx1"/>
                </a:solidFill>
              </a:rPr>
              <a:t>kmaloof@culture.nyc.gov</a:t>
            </a:r>
            <a:endParaRPr lang="en-US" dirty="0">
              <a:solidFill>
                <a:schemeClr val="tx1"/>
              </a:solidFill>
            </a:endParaRPr>
          </a:p>
        </p:txBody>
      </p:sp>
      <p:sp>
        <p:nvSpPr>
          <p:cNvPr id="5" name="Text Placeholder 1">
            <a:extLst>
              <a:ext uri="{FF2B5EF4-FFF2-40B4-BE49-F238E27FC236}">
                <a16:creationId xmlns:a16="http://schemas.microsoft.com/office/drawing/2014/main" id="{0868A0FB-5F1B-4BC2-BA2E-C3718EA13A90}"/>
              </a:ext>
            </a:extLst>
          </p:cNvPr>
          <p:cNvSpPr txBox="1">
            <a:spLocks/>
          </p:cNvSpPr>
          <p:nvPr/>
        </p:nvSpPr>
        <p:spPr>
          <a:xfrm>
            <a:off x="8184776" y="4136546"/>
            <a:ext cx="3702424" cy="1183928"/>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nSpc>
                <a:spcPct val="80000"/>
              </a:lnSpc>
              <a:defRPr/>
            </a:pPr>
            <a:r>
              <a:rPr lang="en-US" altLang="en-US" b="1" dirty="0">
                <a:solidFill>
                  <a:schemeClr val="tx1"/>
                </a:solidFill>
              </a:rPr>
              <a:t>Carolyn Sarkis </a:t>
            </a:r>
          </a:p>
          <a:p>
            <a:pPr marL="0" indent="0">
              <a:lnSpc>
                <a:spcPct val="80000"/>
              </a:lnSpc>
              <a:defRPr/>
            </a:pPr>
            <a:r>
              <a:rPr lang="en-US" altLang="en-US" dirty="0">
                <a:solidFill>
                  <a:schemeClr val="tx1"/>
                </a:solidFill>
              </a:rPr>
              <a:t>Capital Budget Analyst</a:t>
            </a:r>
          </a:p>
          <a:p>
            <a:pPr marL="0" indent="0">
              <a:lnSpc>
                <a:spcPct val="80000"/>
              </a:lnSpc>
              <a:defRPr/>
            </a:pPr>
            <a:r>
              <a:rPr lang="en-US" altLang="en-US" u="sng" dirty="0">
                <a:solidFill>
                  <a:schemeClr val="tx1"/>
                </a:solidFill>
              </a:rPr>
              <a:t>csarkis@culture.nyc.gov</a:t>
            </a:r>
          </a:p>
        </p:txBody>
      </p:sp>
      <p:sp>
        <p:nvSpPr>
          <p:cNvPr id="3" name="Text Placeholder 2">
            <a:extLst>
              <a:ext uri="{FF2B5EF4-FFF2-40B4-BE49-F238E27FC236}">
                <a16:creationId xmlns:a16="http://schemas.microsoft.com/office/drawing/2014/main" id="{957B5E5D-443D-4517-B968-EB4008573F5A}"/>
              </a:ext>
            </a:extLst>
          </p:cNvPr>
          <p:cNvSpPr>
            <a:spLocks noGrp="1"/>
          </p:cNvSpPr>
          <p:nvPr>
            <p:ph type="body" idx="2"/>
          </p:nvPr>
        </p:nvSpPr>
        <p:spPr>
          <a:xfrm>
            <a:off x="304800" y="5536657"/>
            <a:ext cx="11506200" cy="946151"/>
          </a:xfrm>
        </p:spPr>
        <p:txBody>
          <a:bodyPr>
            <a:normAutofit fontScale="92500" lnSpcReduction="10000"/>
          </a:bodyPr>
          <a:lstStyle/>
          <a:p>
            <a:pPr algn="ctr"/>
            <a:r>
              <a:rPr lang="en-US" dirty="0"/>
              <a:t>Questions? Talk to us!</a:t>
            </a:r>
          </a:p>
          <a:p>
            <a:pPr algn="ctr"/>
            <a:r>
              <a:rPr lang="en-US" altLang="en-US" sz="2600" dirty="0">
                <a:solidFill>
                  <a:srgbClr val="292929"/>
                </a:solidFill>
                <a:latin typeface="Roboto" panose="02000000000000000000" pitchFamily="2" charset="0"/>
                <a:ea typeface="Roboto" panose="02000000000000000000" pitchFamily="2" charset="0"/>
              </a:rPr>
              <a:t>www.nyc.gov/culture</a:t>
            </a:r>
          </a:p>
        </p:txBody>
      </p:sp>
    </p:spTree>
    <p:extLst>
      <p:ext uri="{BB962C8B-B14F-4D97-AF65-F5344CB8AC3E}">
        <p14:creationId xmlns:p14="http://schemas.microsoft.com/office/powerpoint/2010/main" val="111531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0"/>
            <a:ext cx="1295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descr="Your friendly DCLA Capital Uni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936901" y="425987"/>
            <a:ext cx="6869617" cy="5994409"/>
          </a:xfrm>
          <a:prstGeom prst="rect">
            <a:avLst/>
          </a:prstGeom>
        </p:spPr>
      </p:pic>
      <p:sp>
        <p:nvSpPr>
          <p:cNvPr id="127" name="Google Shape;127;gb62e53025f_0_6">
            <a:extLst>
              <a:ext uri="{C183D7F6-B498-43B3-948B-1728B52AA6E4}">
                <adec:decorative xmlns:adec="http://schemas.microsoft.com/office/drawing/2017/decorative" val="0"/>
              </a:ext>
            </a:extLst>
          </p:cNvPr>
          <p:cNvSpPr txBox="1">
            <a:spLocks noGrp="1"/>
          </p:cNvSpPr>
          <p:nvPr>
            <p:ph type="title"/>
          </p:nvPr>
        </p:nvSpPr>
        <p:spPr>
          <a:xfrm>
            <a:off x="37722" y="0"/>
            <a:ext cx="12192000" cy="777300"/>
          </a:xfrm>
          <a:prstGeom prst="rect">
            <a:avLst/>
          </a:prstGeom>
          <a:noFill/>
          <a:ln>
            <a:noFill/>
          </a:ln>
        </p:spPr>
        <p:txBody>
          <a:bodyPr spcFirstLastPara="1" wrap="square" lIns="91425" tIns="45700" rIns="91425" bIns="45700" anchor="ctr" anchorCtr="0">
            <a:noAutofit/>
          </a:bodyPr>
          <a:lstStyle/>
          <a:p>
            <a:r>
              <a:rPr lang="en-US" dirty="0">
                <a:solidFill>
                  <a:schemeClr val="tx1"/>
                </a:solidFill>
              </a:rPr>
              <a:t>APPENDIX</a:t>
            </a:r>
            <a:endParaRPr dirty="0">
              <a:solidFill>
                <a:schemeClr val="tx1"/>
              </a:solidFill>
            </a:endParaRPr>
          </a:p>
        </p:txBody>
      </p:sp>
      <p:sp>
        <p:nvSpPr>
          <p:cNvPr id="7" name="Google Shape;136;p2">
            <a:extLst>
              <a:ext uri="{FF2B5EF4-FFF2-40B4-BE49-F238E27FC236}">
                <a16:creationId xmlns:a16="http://schemas.microsoft.com/office/drawing/2014/main" id="{EF7691AB-FF6E-4452-A539-2BAA21750AD7}"/>
              </a:ext>
              <a:ext uri="{C183D7F6-B498-43B3-948B-1728B52AA6E4}">
                <adec:decorative xmlns:adec="http://schemas.microsoft.com/office/drawing/2017/decorative" val="1"/>
              </a:ext>
            </a:extLst>
          </p:cNvPr>
          <p:cNvSpPr/>
          <p:nvPr/>
        </p:nvSpPr>
        <p:spPr>
          <a:xfrm>
            <a:off x="9579218" y="6384712"/>
            <a:ext cx="2916270" cy="270635"/>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rmAutofit/>
          </a:bodyPr>
          <a:lstStyle/>
          <a:p>
            <a:r>
              <a:rPr lang="en-US" sz="1100" dirty="0">
                <a:latin typeface="Roboto" panose="02000000000000000000" pitchFamily="2" charset="0"/>
                <a:ea typeface="Roboto" panose="02000000000000000000" pitchFamily="2" charset="0"/>
              </a:rPr>
              <a:t>Capital Unit Team on Roof of Met Museum</a:t>
            </a:r>
          </a:p>
        </p:txBody>
      </p:sp>
    </p:spTree>
    <p:extLst>
      <p:ext uri="{BB962C8B-B14F-4D97-AF65-F5344CB8AC3E}">
        <p14:creationId xmlns:p14="http://schemas.microsoft.com/office/powerpoint/2010/main" val="420021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7D2A-2CD6-49C9-9A3C-ED5F1D8AF254}"/>
              </a:ext>
            </a:extLst>
          </p:cNvPr>
          <p:cNvSpPr>
            <a:spLocks noGrp="1"/>
          </p:cNvSpPr>
          <p:nvPr>
            <p:ph type="title"/>
          </p:nvPr>
        </p:nvSpPr>
        <p:spPr/>
        <p:txBody>
          <a:bodyPr/>
          <a:lstStyle/>
          <a:p>
            <a:r>
              <a:rPr lang="en-US" dirty="0"/>
              <a:t>Useful Links</a:t>
            </a:r>
          </a:p>
        </p:txBody>
      </p:sp>
      <p:sp>
        <p:nvSpPr>
          <p:cNvPr id="3" name="Content Placeholder 2">
            <a:extLst>
              <a:ext uri="{FF2B5EF4-FFF2-40B4-BE49-F238E27FC236}">
                <a16:creationId xmlns:a16="http://schemas.microsoft.com/office/drawing/2014/main" id="{E8E4D79F-DFDE-4AD5-8325-E2936856F5BE}"/>
              </a:ext>
            </a:extLst>
          </p:cNvPr>
          <p:cNvSpPr>
            <a:spLocks noGrp="1"/>
          </p:cNvSpPr>
          <p:nvPr>
            <p:ph sz="quarter" idx="12"/>
          </p:nvPr>
        </p:nvSpPr>
        <p:spPr>
          <a:ln>
            <a:solidFill>
              <a:schemeClr val="dk1"/>
            </a:solidFill>
          </a:ln>
        </p:spPr>
        <p:txBody>
          <a:bodyPr/>
          <a:lstStyle/>
          <a:p>
            <a:pPr marL="231775" lvl="0" indent="0">
              <a:spcBef>
                <a:spcPts val="320"/>
              </a:spcBef>
              <a:buSzPts val="1600"/>
            </a:pPr>
            <a:r>
              <a:rPr lang="en-US" sz="2000" dirty="0"/>
              <a:t>G</a:t>
            </a:r>
            <a:r>
              <a:rPr lang="en-US" sz="2000" b="1" dirty="0"/>
              <a:t>reen Building Laws: </a:t>
            </a:r>
            <a:r>
              <a:rPr lang="en-US" sz="2000" u="sng" dirty="0">
                <a:solidFill>
                  <a:schemeClr val="hlink"/>
                </a:solidFill>
                <a:hlinkClick r:id="rId2"/>
              </a:rPr>
              <a:t>https://www1.nyc.gov/site/oec/green-building/green-building-laws-regulations.page</a:t>
            </a:r>
            <a:endParaRPr lang="en-US" sz="2000" dirty="0"/>
          </a:p>
          <a:p>
            <a:pPr marL="233363" lvl="2">
              <a:lnSpc>
                <a:spcPct val="110000"/>
              </a:lnSpc>
              <a:spcBef>
                <a:spcPts val="1800"/>
              </a:spcBef>
              <a:buClr>
                <a:schemeClr val="dk1"/>
              </a:buClr>
              <a:buSzPts val="2000"/>
            </a:pPr>
            <a:r>
              <a:rPr lang="en-US" sz="2000" b="1" dirty="0"/>
              <a:t>DCAS ACE/</a:t>
            </a:r>
            <a:r>
              <a:rPr lang="en-US" sz="2000" b="1" dirty="0" err="1"/>
              <a:t>ExCEL</a:t>
            </a:r>
            <a:r>
              <a:rPr lang="en-US" sz="2000" b="1" dirty="0"/>
              <a:t>:</a:t>
            </a:r>
            <a:r>
              <a:rPr lang="en-US" sz="2000" dirty="0"/>
              <a:t>  </a:t>
            </a:r>
            <a:r>
              <a:rPr lang="en-US" sz="2000" u="sng" dirty="0">
                <a:solidFill>
                  <a:schemeClr val="hlink"/>
                </a:solidFill>
                <a:hlinkClick r:id="rId3"/>
              </a:rPr>
              <a:t>https://www1.nyc.gov/site/dcas/agencies/competitive-funding-programs.page</a:t>
            </a:r>
            <a:endParaRPr lang="en-US" sz="2000" dirty="0"/>
          </a:p>
          <a:p>
            <a:pPr marL="233363" lvl="0">
              <a:lnSpc>
                <a:spcPct val="110000"/>
              </a:lnSpc>
              <a:spcBef>
                <a:spcPts val="1800"/>
              </a:spcBef>
              <a:buClr>
                <a:schemeClr val="dk1"/>
              </a:buClr>
              <a:buSzPts val="2000"/>
            </a:pPr>
            <a:r>
              <a:rPr lang="en-US" sz="2000" b="1" dirty="0"/>
              <a:t>Con Edison Energy Efficiency Rebates: </a:t>
            </a:r>
            <a:r>
              <a:rPr lang="en-US" sz="2000" dirty="0"/>
              <a:t> </a:t>
            </a:r>
            <a:r>
              <a:rPr lang="en-US" sz="2000" u="sng" dirty="0">
                <a:solidFill>
                  <a:schemeClr val="hlink"/>
                </a:solidFill>
                <a:hlinkClick r:id="rId4"/>
              </a:rPr>
              <a:t>https://www.coned.com/en/save-money/rebates-incentives-tax-credits/rebates-incentives-tax-credits-for-commercial-industrial-buildings-customers</a:t>
            </a:r>
            <a:endParaRPr lang="en-US" sz="2000" u="sng" dirty="0"/>
          </a:p>
          <a:p>
            <a:pPr marL="233363" lvl="0">
              <a:lnSpc>
                <a:spcPct val="110000"/>
              </a:lnSpc>
              <a:spcBef>
                <a:spcPts val="1800"/>
              </a:spcBef>
              <a:buClr>
                <a:schemeClr val="dk1"/>
              </a:buClr>
              <a:buSzPts val="2000"/>
            </a:pPr>
            <a:r>
              <a:rPr lang="en-US" sz="2000" b="1" dirty="0"/>
              <a:t>NYSERDA New Construction/Renovation Energy Rebates: </a:t>
            </a:r>
            <a:r>
              <a:rPr lang="en-US" sz="2000" u="sng" dirty="0">
                <a:solidFill>
                  <a:schemeClr val="hlink"/>
                </a:solidFill>
                <a:hlinkClick r:id="rId5"/>
              </a:rPr>
              <a:t>https://www.nyserda.ny.gov/All-Programs/Programs/New-Construction-Program</a:t>
            </a:r>
            <a:endParaRPr lang="en-US" sz="2000" u="sng" dirty="0">
              <a:solidFill>
                <a:schemeClr val="hlink"/>
              </a:solidFill>
            </a:endParaRPr>
          </a:p>
          <a:p>
            <a:pPr marL="233363">
              <a:lnSpc>
                <a:spcPct val="110000"/>
              </a:lnSpc>
              <a:spcBef>
                <a:spcPts val="1800"/>
              </a:spcBef>
              <a:buClr>
                <a:schemeClr val="dk1"/>
              </a:buClr>
              <a:buSzPts val="2000"/>
            </a:pPr>
            <a:r>
              <a:rPr lang="en-US" sz="2000" b="1" dirty="0"/>
              <a:t>Directive 10: </a:t>
            </a:r>
            <a:r>
              <a:rPr lang="en-US" sz="2000" dirty="0">
                <a:hlinkClick r:id="rId6"/>
              </a:rPr>
              <a:t>https://comptroller.nyc.gov/services/for-city-agencies/comptrollers-directives-and-memoranda/directives-and-memoranda/</a:t>
            </a:r>
            <a:endParaRPr lang="en-US" sz="2000" dirty="0"/>
          </a:p>
        </p:txBody>
      </p:sp>
    </p:spTree>
    <p:extLst>
      <p:ext uri="{BB962C8B-B14F-4D97-AF65-F5344CB8AC3E}">
        <p14:creationId xmlns:p14="http://schemas.microsoft.com/office/powerpoint/2010/main" val="350027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0"/>
          <p:cNvSpPr txBox="1">
            <a:spLocks noGrp="1"/>
          </p:cNvSpPr>
          <p:nvPr>
            <p:ph type="title"/>
          </p:nvPr>
        </p:nvSpPr>
        <p:spPr>
          <a:xfrm>
            <a:off x="124695" y="1133857"/>
            <a:ext cx="11935800" cy="5337282"/>
          </a:xfrm>
          <a:prstGeom prst="rect">
            <a:avLst/>
          </a:prstGeom>
          <a:solidFill>
            <a:srgbClr val="FFFFFF"/>
          </a:solidFill>
          <a:ln>
            <a:noFill/>
          </a:ln>
        </p:spPr>
        <p:txBody>
          <a:bodyPr spcFirstLastPara="1" wrap="square" lIns="91425" tIns="45700" rIns="91425" bIns="45700" anchor="ctr" anchorCtr="0">
            <a:normAutofit/>
          </a:bodyPr>
          <a:lstStyle/>
          <a:p>
            <a:pPr marL="233362" marR="0" lvl="0" indent="0" algn="l" rtl="0">
              <a:lnSpc>
                <a:spcPct val="100000"/>
              </a:lnSpc>
              <a:spcBef>
                <a:spcPts val="0"/>
              </a:spcBef>
              <a:spcAft>
                <a:spcPts val="0"/>
              </a:spcAft>
              <a:buClr>
                <a:schemeClr val="dk1"/>
              </a:buClr>
              <a:buSzPts val="5400"/>
              <a:buFont typeface="Arial"/>
              <a:buNone/>
            </a:pPr>
            <a:r>
              <a:rPr lang="en-US" sz="5400" b="1" dirty="0">
                <a:solidFill>
                  <a:schemeClr val="dk1"/>
                </a:solidFill>
                <a:latin typeface="Roboto"/>
                <a:ea typeface="Roboto"/>
                <a:cs typeface="Roboto"/>
                <a:sym typeface="Roboto"/>
              </a:rPr>
              <a:t>Q &amp; A</a:t>
            </a:r>
            <a:endParaRPr sz="2000" b="1" dirty="0">
              <a:solidFill>
                <a:schemeClr val="dk1"/>
              </a:solidFill>
              <a:latin typeface="Roboto"/>
              <a:ea typeface="Roboto"/>
              <a:cs typeface="Roboto"/>
              <a:sym typeface="Roboto"/>
            </a:endParaRPr>
          </a:p>
          <a:p>
            <a:pPr marL="233362" lvl="0" indent="0" algn="l" rtl="0">
              <a:lnSpc>
                <a:spcPct val="100000"/>
              </a:lnSpc>
              <a:spcBef>
                <a:spcPts val="0"/>
              </a:spcBef>
              <a:spcAft>
                <a:spcPts val="0"/>
              </a:spcAft>
              <a:buNone/>
            </a:pPr>
            <a:endParaRPr sz="2000" b="1" dirty="0">
              <a:solidFill>
                <a:schemeClr val="dk1"/>
              </a:solidFill>
              <a:latin typeface="Roboto"/>
              <a:ea typeface="Roboto"/>
              <a:cs typeface="Roboto"/>
              <a:sym typeface="Roboto"/>
            </a:endParaRPr>
          </a:p>
          <a:p>
            <a:pPr marL="457200" lvl="0" indent="-381000" algn="l" rtl="0">
              <a:spcBef>
                <a:spcPts val="0"/>
              </a:spcBef>
              <a:spcAft>
                <a:spcPts val="0"/>
              </a:spcAft>
              <a:buSzPts val="2400"/>
              <a:buFont typeface="Roboto"/>
              <a:buChar char="●"/>
            </a:pPr>
            <a:r>
              <a:rPr lang="en-US" sz="2400" b="1" dirty="0">
                <a:latin typeface="Roboto"/>
                <a:ea typeface="Roboto"/>
                <a:cs typeface="Roboto"/>
                <a:sym typeface="Roboto"/>
              </a:rPr>
              <a:t>You can submit questions in the following ways:</a:t>
            </a:r>
            <a:endParaRPr sz="2400" b="1" dirty="0">
              <a:latin typeface="Roboto"/>
              <a:ea typeface="Roboto"/>
              <a:cs typeface="Roboto"/>
              <a:sym typeface="Roboto"/>
            </a:endParaRPr>
          </a:p>
          <a:p>
            <a:pPr marL="1828800" lvl="3" indent="-381000" algn="l" rtl="0">
              <a:spcBef>
                <a:spcPts val="0"/>
              </a:spcBef>
              <a:spcAft>
                <a:spcPts val="0"/>
              </a:spcAft>
              <a:buSzPts val="2400"/>
              <a:buFont typeface="Roboto"/>
              <a:buChar char="○"/>
            </a:pPr>
            <a:r>
              <a:rPr lang="en-US" sz="2400" b="1" dirty="0">
                <a:latin typeface="Roboto"/>
                <a:ea typeface="Roboto"/>
                <a:cs typeface="Roboto"/>
                <a:sym typeface="Roboto"/>
              </a:rPr>
              <a:t>Q + A feature on Zoom </a:t>
            </a:r>
            <a:endParaRPr sz="2400" b="1" dirty="0">
              <a:latin typeface="Roboto"/>
              <a:ea typeface="Roboto"/>
              <a:cs typeface="Roboto"/>
              <a:sym typeface="Roboto"/>
            </a:endParaRPr>
          </a:p>
          <a:p>
            <a:pPr marL="1828800" lvl="3" indent="-381000" algn="l" rtl="0">
              <a:spcBef>
                <a:spcPts val="0"/>
              </a:spcBef>
              <a:spcAft>
                <a:spcPts val="0"/>
              </a:spcAft>
              <a:buSzPts val="2400"/>
              <a:buFont typeface="Roboto"/>
              <a:buChar char="○"/>
            </a:pPr>
            <a:r>
              <a:rPr lang="en-US" sz="2400" b="1" dirty="0">
                <a:latin typeface="Roboto"/>
                <a:ea typeface="Roboto"/>
                <a:cs typeface="Roboto"/>
                <a:sym typeface="Roboto"/>
              </a:rPr>
              <a:t>Through emails to: capitalrequest@culture.nyc.gov</a:t>
            </a:r>
            <a:br>
              <a:rPr lang="en-US" sz="2400" b="1" dirty="0">
                <a:latin typeface="Roboto"/>
                <a:ea typeface="Roboto"/>
                <a:cs typeface="Roboto"/>
                <a:sym typeface="Roboto"/>
              </a:rPr>
            </a:br>
            <a:endParaRPr sz="2400" b="1" dirty="0">
              <a:latin typeface="Roboto"/>
              <a:ea typeface="Roboto"/>
              <a:cs typeface="Roboto"/>
              <a:sym typeface="Roboto"/>
            </a:endParaRPr>
          </a:p>
          <a:p>
            <a:pPr marL="457200" lvl="0" indent="-381000" algn="l" rtl="0">
              <a:spcBef>
                <a:spcPts val="0"/>
              </a:spcBef>
              <a:spcAft>
                <a:spcPts val="0"/>
              </a:spcAft>
              <a:buSzPts val="2400"/>
              <a:buFont typeface="Roboto"/>
              <a:buChar char="●"/>
            </a:pPr>
            <a:r>
              <a:rPr lang="en-US" sz="2400" b="1" dirty="0">
                <a:latin typeface="Roboto"/>
                <a:ea typeface="Roboto"/>
                <a:cs typeface="Roboto"/>
                <a:sym typeface="Roboto"/>
              </a:rPr>
              <a:t>When you submit a question through any of the above options, please let us know your name and what organization you are with.</a:t>
            </a:r>
            <a:endParaRPr sz="2400" b="1" dirty="0">
              <a:latin typeface="Roboto"/>
              <a:ea typeface="Roboto"/>
              <a:cs typeface="Roboto"/>
              <a:sym typeface="Roboto"/>
            </a:endParaRPr>
          </a:p>
          <a:p>
            <a:pPr marL="0" lvl="0" indent="0" algn="l" rtl="0">
              <a:spcBef>
                <a:spcPts val="0"/>
              </a:spcBef>
              <a:spcAft>
                <a:spcPts val="0"/>
              </a:spcAft>
              <a:buNone/>
            </a:pPr>
            <a:endParaRPr sz="2400" b="1" dirty="0">
              <a:latin typeface="Roboto"/>
              <a:ea typeface="Roboto"/>
              <a:cs typeface="Roboto"/>
              <a:sym typeface="Roboto"/>
            </a:endParaRPr>
          </a:p>
          <a:p>
            <a:pPr marL="457200" lvl="0" indent="0" algn="l" rtl="0">
              <a:spcBef>
                <a:spcPts val="0"/>
              </a:spcBef>
              <a:spcAft>
                <a:spcPts val="0"/>
              </a:spcAft>
              <a:buNone/>
            </a:pPr>
            <a:r>
              <a:rPr lang="en-US" sz="2400" i="1" dirty="0">
                <a:latin typeface="Roboto"/>
                <a:ea typeface="Roboto"/>
                <a:cs typeface="Roboto"/>
                <a:sym typeface="Roboto"/>
              </a:rPr>
              <a:t>We will do our best to answer as many questions as possible. If we run out of time and find there are still many questions to answer, we will try to provide answers in a follow up email to those on the RSVP list. You can also email questions after the event to capitalrequest@culture.nyc.gov.</a:t>
            </a:r>
            <a:endParaRPr sz="2400" i="1" dirty="0">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CITY BUDGET CYCLE</a:t>
            </a:r>
          </a:p>
        </p:txBody>
      </p:sp>
      <p:sp>
        <p:nvSpPr>
          <p:cNvPr id="143" name="Google Shape;143;p3"/>
          <p:cNvSpPr>
            <a:spLocks noGrp="1"/>
          </p:cNvSpPr>
          <p:nvPr>
            <p:ph type="body" idx="4294967295"/>
          </p:nvPr>
        </p:nvSpPr>
        <p:spPr>
          <a:xfrm>
            <a:off x="419099" y="890568"/>
            <a:ext cx="11353800" cy="722241"/>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Autofit/>
          </a:bodyPr>
          <a:lstStyle/>
          <a:p>
            <a:pPr marL="233363" lvl="0" indent="0" algn="ctr" rtl="0">
              <a:lnSpc>
                <a:spcPct val="100000"/>
              </a:lnSpc>
              <a:spcBef>
                <a:spcPts val="0"/>
              </a:spcBef>
              <a:spcAft>
                <a:spcPts val="0"/>
              </a:spcAft>
              <a:buClr>
                <a:schemeClr val="dk1"/>
              </a:buClr>
              <a:buSzPts val="1800"/>
              <a:buNone/>
            </a:pPr>
            <a:r>
              <a:rPr lang="en-US" sz="2000" dirty="0">
                <a:latin typeface="Roboto"/>
                <a:ea typeface="Roboto"/>
                <a:cs typeface="Roboto"/>
                <a:sym typeface="Roboto"/>
              </a:rPr>
              <a:t>Each plan updates the City’s budget to reflect current project funding needs. </a:t>
            </a:r>
            <a:endParaRPr sz="2000" dirty="0">
              <a:latin typeface="Roboto"/>
              <a:ea typeface="Roboto"/>
              <a:cs typeface="Roboto"/>
              <a:sym typeface="Roboto"/>
            </a:endParaRPr>
          </a:p>
          <a:p>
            <a:pPr marL="233363" lvl="0" indent="0" algn="ctr" rtl="0">
              <a:lnSpc>
                <a:spcPct val="100000"/>
              </a:lnSpc>
              <a:spcBef>
                <a:spcPts val="0"/>
              </a:spcBef>
              <a:spcAft>
                <a:spcPts val="0"/>
              </a:spcAft>
              <a:buClr>
                <a:schemeClr val="dk1"/>
              </a:buClr>
              <a:buSzPts val="1800"/>
              <a:buNone/>
            </a:pPr>
            <a:r>
              <a:rPr lang="en-US" sz="2000" dirty="0">
                <a:latin typeface="Roboto"/>
                <a:ea typeface="Roboto"/>
                <a:cs typeface="Roboto"/>
                <a:sym typeface="Roboto"/>
              </a:rPr>
              <a:t>There are three major updates during the course of a fiscal year.</a:t>
            </a:r>
            <a:endParaRPr sz="2000" dirty="0">
              <a:latin typeface="Roboto"/>
              <a:ea typeface="Roboto"/>
              <a:cs typeface="Roboto"/>
              <a:sym typeface="Roboto"/>
            </a:endParaRPr>
          </a:p>
        </p:txBody>
      </p:sp>
      <p:pic>
        <p:nvPicPr>
          <p:cNvPr id="144" name="Google Shape;144;p3" descr="Image depicting the funding cycle, Executive Budget (April Plan) then September Plan then Preliminary Budget (January Plan)."/>
          <p:cNvPicPr preferRelativeResize="0">
            <a:picLocks noGrp="1"/>
          </p:cNvPicPr>
          <p:nvPr>
            <p:ph type="body" idx="4294967295"/>
          </p:nvPr>
        </p:nvPicPr>
        <p:blipFill rotWithShape="1">
          <a:blip r:embed="rId3" cstate="email">
            <a:alphaModFix/>
            <a:extLst>
              <a:ext uri="{28A0092B-C50C-407E-A947-70E740481C1C}">
                <a14:useLocalDpi xmlns:a14="http://schemas.microsoft.com/office/drawing/2010/main"/>
              </a:ext>
            </a:extLst>
          </a:blip>
          <a:srcRect/>
          <a:stretch/>
        </p:blipFill>
        <p:spPr>
          <a:xfrm>
            <a:off x="3171169" y="1828800"/>
            <a:ext cx="5849661" cy="4899091"/>
          </a:xfrm>
          <a:prstGeom prst="roundRect">
            <a:avLst>
              <a:gd name="adj" fmla="val 0"/>
            </a:avLst>
          </a:prstGeom>
          <a:solidFill>
            <a:schemeClr val="lt1"/>
          </a:solidFill>
          <a:ln>
            <a:noFill/>
          </a:ln>
          <a:effectLst/>
        </p:spPr>
      </p:pic>
      <p:sp>
        <p:nvSpPr>
          <p:cNvPr id="145" name="Google Shape;145;p3" descr="Occurs between Executive Budget and September Plan"/>
          <p:cNvSpPr>
            <a:spLocks noGrp="1"/>
          </p:cNvSpPr>
          <p:nvPr>
            <p:ph type="body" idx="4294967295"/>
          </p:nvPr>
        </p:nvSpPr>
        <p:spPr>
          <a:xfrm>
            <a:off x="685799" y="5315714"/>
            <a:ext cx="3124200" cy="1219200"/>
          </a:xfrm>
          <a:prstGeom prst="roundRect">
            <a:avLst>
              <a:gd name="adj" fmla="val 0"/>
            </a:avLst>
          </a:prstGeom>
          <a:solidFill>
            <a:schemeClr val="lt1"/>
          </a:solidFill>
          <a:ln>
            <a:noFill/>
          </a:ln>
          <a:effectLst/>
        </p:spPr>
        <p:txBody>
          <a:bodyPr spcFirstLastPara="1" wrap="square" lIns="91425" tIns="45700" rIns="91425" bIns="45700" anchor="ctr" anchorCtr="0">
            <a:normAutofit/>
          </a:bodyPr>
          <a:lstStyle/>
          <a:p>
            <a:pPr marL="233363" lvl="0" indent="0" algn="l" rtl="0">
              <a:lnSpc>
                <a:spcPct val="100000"/>
              </a:lnSpc>
              <a:spcBef>
                <a:spcPts val="0"/>
              </a:spcBef>
              <a:spcAft>
                <a:spcPts val="0"/>
              </a:spcAft>
              <a:buClr>
                <a:srgbClr val="CC0000"/>
              </a:buClr>
              <a:buSzPts val="1800"/>
              <a:buNone/>
            </a:pPr>
            <a:r>
              <a:rPr lang="en-US" sz="1800" b="1" dirty="0">
                <a:solidFill>
                  <a:srgbClr val="CC0000"/>
                </a:solidFill>
                <a:latin typeface="Roboto"/>
                <a:ea typeface="Roboto"/>
                <a:cs typeface="Roboto"/>
                <a:sym typeface="Roboto"/>
              </a:rPr>
              <a:t>F</a:t>
            </a:r>
            <a:r>
              <a:rPr lang="en-US" sz="100" b="1" dirty="0">
                <a:solidFill>
                  <a:srgbClr val="CC0000"/>
                </a:solidFill>
                <a:latin typeface="Roboto"/>
                <a:ea typeface="Roboto"/>
                <a:cs typeface="Roboto"/>
                <a:sym typeface="Roboto"/>
              </a:rPr>
              <a:t> </a:t>
            </a:r>
            <a:r>
              <a:rPr lang="en-US" sz="1800" b="1" dirty="0">
                <a:solidFill>
                  <a:srgbClr val="CC0000"/>
                </a:solidFill>
                <a:latin typeface="Roboto"/>
                <a:ea typeface="Roboto"/>
                <a:cs typeface="Roboto"/>
                <a:sym typeface="Roboto"/>
              </a:rPr>
              <a:t>Y</a:t>
            </a:r>
            <a:r>
              <a:rPr lang="en-US" sz="100" b="1" dirty="0">
                <a:solidFill>
                  <a:srgbClr val="CC0000"/>
                </a:solidFill>
                <a:latin typeface="Roboto"/>
                <a:ea typeface="Roboto"/>
                <a:cs typeface="Roboto"/>
                <a:sym typeface="Roboto"/>
              </a:rPr>
              <a:t> </a:t>
            </a:r>
            <a:r>
              <a:rPr lang="en-US" sz="1800" b="1" dirty="0">
                <a:solidFill>
                  <a:srgbClr val="CC0000"/>
                </a:solidFill>
                <a:latin typeface="Roboto"/>
                <a:ea typeface="Roboto"/>
                <a:cs typeface="Roboto"/>
                <a:sym typeface="Roboto"/>
              </a:rPr>
              <a:t>22 begins (July 1</a:t>
            </a:r>
            <a:r>
              <a:rPr lang="en-US" sz="1800" b="1" baseline="30000" dirty="0">
                <a:solidFill>
                  <a:srgbClr val="CC0000"/>
                </a:solidFill>
                <a:latin typeface="Roboto"/>
                <a:ea typeface="Roboto"/>
                <a:cs typeface="Roboto"/>
                <a:sym typeface="Roboto"/>
              </a:rPr>
              <a:t>st</a:t>
            </a:r>
            <a:r>
              <a:rPr lang="en-US" sz="1800" b="1" dirty="0">
                <a:solidFill>
                  <a:srgbClr val="CC0000"/>
                </a:solidFill>
                <a:latin typeface="Roboto"/>
                <a:ea typeface="Roboto"/>
                <a:cs typeface="Roboto"/>
                <a:sym typeface="Roboto"/>
              </a:rPr>
              <a:t>)</a:t>
            </a:r>
            <a:endParaRPr sz="1800" dirty="0">
              <a:latin typeface="Roboto"/>
              <a:ea typeface="Roboto"/>
              <a:cs typeface="Roboto"/>
              <a:sym typeface="Roboto"/>
            </a:endParaRPr>
          </a:p>
          <a:p>
            <a:pPr marL="233363" lvl="0" indent="0" algn="l" rtl="0">
              <a:lnSpc>
                <a:spcPct val="100000"/>
              </a:lnSpc>
              <a:spcBef>
                <a:spcPts val="0"/>
              </a:spcBef>
              <a:spcAft>
                <a:spcPts val="0"/>
              </a:spcAft>
              <a:buClr>
                <a:srgbClr val="CC0000"/>
              </a:buClr>
              <a:buSzPts val="1800"/>
              <a:buNone/>
            </a:pPr>
            <a:r>
              <a:rPr lang="en-US" sz="1800" b="1" dirty="0">
                <a:solidFill>
                  <a:srgbClr val="CC0000"/>
                </a:solidFill>
                <a:latin typeface="Roboto"/>
                <a:ea typeface="Roboto"/>
                <a:cs typeface="Roboto"/>
                <a:sym typeface="Roboto"/>
              </a:rPr>
              <a:t>Budget Adoption</a:t>
            </a:r>
            <a:endParaRPr sz="1800" dirty="0">
              <a:latin typeface="Roboto"/>
              <a:ea typeface="Roboto"/>
              <a:cs typeface="Roboto"/>
              <a:sym typeface="Roboto"/>
            </a:endParaRPr>
          </a:p>
          <a:p>
            <a:pPr marL="233363" lvl="0" indent="0" algn="l" rtl="0">
              <a:lnSpc>
                <a:spcPct val="100000"/>
              </a:lnSpc>
              <a:spcBef>
                <a:spcPts val="0"/>
              </a:spcBef>
              <a:spcAft>
                <a:spcPts val="0"/>
              </a:spcAft>
              <a:buClr>
                <a:schemeClr val="dk1"/>
              </a:buClr>
              <a:buSzPts val="1050"/>
              <a:buNone/>
            </a:pPr>
            <a:endParaRPr sz="700" b="1" dirty="0">
              <a:solidFill>
                <a:srgbClr val="CC0000"/>
              </a:solidFill>
              <a:latin typeface="Roboto"/>
              <a:ea typeface="Roboto"/>
              <a:cs typeface="Roboto"/>
              <a:sym typeface="Roboto"/>
            </a:endParaRPr>
          </a:p>
          <a:p>
            <a:pPr marL="233363" lvl="0" indent="0" algn="l" rtl="0">
              <a:lnSpc>
                <a:spcPct val="100000"/>
              </a:lnSpc>
              <a:spcBef>
                <a:spcPts val="0"/>
              </a:spcBef>
              <a:spcAft>
                <a:spcPts val="0"/>
              </a:spcAft>
              <a:buClr>
                <a:srgbClr val="CC0000"/>
              </a:buClr>
              <a:buSzPts val="1800"/>
              <a:buNone/>
            </a:pPr>
            <a:r>
              <a:rPr lang="en-US" sz="1800" b="1" dirty="0">
                <a:solidFill>
                  <a:srgbClr val="CC0000"/>
                </a:solidFill>
                <a:latin typeface="Roboto"/>
                <a:ea typeface="Roboto"/>
                <a:cs typeface="Roboto"/>
                <a:sym typeface="Roboto"/>
              </a:rPr>
              <a:t>Award letters</a:t>
            </a:r>
            <a:endParaRPr sz="1800" dirty="0">
              <a:latin typeface="Roboto"/>
              <a:ea typeface="Roboto"/>
              <a:cs typeface="Roboto"/>
              <a:sym typeface="Roboto"/>
            </a:endParaRPr>
          </a:p>
        </p:txBody>
      </p:sp>
      <p:sp>
        <p:nvSpPr>
          <p:cNvPr id="146" name="Google Shape;146;p3" descr="Expenditure notifications are sent after September Plan"/>
          <p:cNvSpPr>
            <a:spLocks noGrp="1"/>
          </p:cNvSpPr>
          <p:nvPr>
            <p:ph type="body" idx="4294967295"/>
          </p:nvPr>
        </p:nvSpPr>
        <p:spPr>
          <a:xfrm>
            <a:off x="988438" y="1942128"/>
            <a:ext cx="2256768" cy="1092848"/>
          </a:xfrm>
          <a:prstGeom prst="roundRect">
            <a:avLst>
              <a:gd name="adj" fmla="val 0"/>
            </a:avLst>
          </a:prstGeom>
          <a:solidFill>
            <a:schemeClr val="lt1"/>
          </a:solidFill>
          <a:ln>
            <a:noFill/>
          </a:ln>
          <a:effectLst/>
        </p:spPr>
        <p:txBody>
          <a:bodyPr spcFirstLastPara="1" wrap="square" lIns="91425" tIns="45700" rIns="91425" bIns="45700" anchor="ctr" anchorCtr="0">
            <a:normAutofit/>
          </a:bodyPr>
          <a:lstStyle/>
          <a:p>
            <a:pPr marL="233363" lvl="0" indent="0" algn="l" rtl="0">
              <a:lnSpc>
                <a:spcPct val="100000"/>
              </a:lnSpc>
              <a:spcBef>
                <a:spcPts val="0"/>
              </a:spcBef>
              <a:spcAft>
                <a:spcPts val="0"/>
              </a:spcAft>
              <a:buClr>
                <a:srgbClr val="CC0000"/>
              </a:buClr>
              <a:buSzPts val="1800"/>
              <a:buNone/>
            </a:pPr>
            <a:r>
              <a:rPr lang="en-US" sz="1800" b="1" dirty="0">
                <a:solidFill>
                  <a:srgbClr val="CC0000"/>
                </a:solidFill>
                <a:latin typeface="Roboto"/>
                <a:ea typeface="Roboto"/>
                <a:cs typeface="Roboto"/>
                <a:sym typeface="Roboto"/>
              </a:rPr>
              <a:t>F</a:t>
            </a:r>
            <a:r>
              <a:rPr lang="en-US" sz="100" b="1" dirty="0">
                <a:solidFill>
                  <a:srgbClr val="CC0000"/>
                </a:solidFill>
                <a:latin typeface="Roboto"/>
                <a:ea typeface="Roboto"/>
                <a:cs typeface="Roboto"/>
                <a:sym typeface="Roboto"/>
              </a:rPr>
              <a:t> </a:t>
            </a:r>
            <a:r>
              <a:rPr lang="en-US" sz="1800" b="1" dirty="0">
                <a:solidFill>
                  <a:srgbClr val="CC0000"/>
                </a:solidFill>
                <a:latin typeface="Roboto"/>
                <a:ea typeface="Roboto"/>
                <a:cs typeface="Roboto"/>
                <a:sym typeface="Roboto"/>
              </a:rPr>
              <a:t>Y</a:t>
            </a:r>
            <a:r>
              <a:rPr lang="en-US" sz="100" b="1" dirty="0">
                <a:solidFill>
                  <a:srgbClr val="CC0000"/>
                </a:solidFill>
                <a:latin typeface="Roboto"/>
                <a:ea typeface="Roboto"/>
                <a:cs typeface="Roboto"/>
                <a:sym typeface="Roboto"/>
              </a:rPr>
              <a:t> </a:t>
            </a:r>
            <a:r>
              <a:rPr lang="en-US" sz="1800" b="1" dirty="0">
                <a:solidFill>
                  <a:srgbClr val="CC0000"/>
                </a:solidFill>
                <a:latin typeface="Roboto"/>
                <a:ea typeface="Roboto"/>
                <a:cs typeface="Roboto"/>
                <a:sym typeface="Roboto"/>
              </a:rPr>
              <a:t>21</a:t>
            </a:r>
            <a:endParaRPr sz="1800" dirty="0">
              <a:latin typeface="Roboto"/>
              <a:ea typeface="Roboto"/>
              <a:cs typeface="Roboto"/>
              <a:sym typeface="Roboto"/>
            </a:endParaRPr>
          </a:p>
          <a:p>
            <a:pPr marL="233363" lvl="0" indent="0" algn="l" rtl="0">
              <a:lnSpc>
                <a:spcPct val="100000"/>
              </a:lnSpc>
              <a:spcBef>
                <a:spcPts val="0"/>
              </a:spcBef>
              <a:spcAft>
                <a:spcPts val="0"/>
              </a:spcAft>
              <a:buClr>
                <a:srgbClr val="CC0000"/>
              </a:buClr>
              <a:buSzPts val="1800"/>
              <a:buNone/>
            </a:pPr>
            <a:r>
              <a:rPr lang="en-US" sz="1800" b="1" dirty="0">
                <a:solidFill>
                  <a:srgbClr val="CC0000"/>
                </a:solidFill>
                <a:latin typeface="Roboto"/>
                <a:ea typeface="Roboto"/>
                <a:cs typeface="Roboto"/>
                <a:sym typeface="Roboto"/>
              </a:rPr>
              <a:t>Expenditure Notification</a:t>
            </a:r>
            <a:endParaRPr sz="1800" dirty="0">
              <a:latin typeface="Roboto"/>
              <a:ea typeface="Roboto"/>
              <a:cs typeface="Roboto"/>
              <a:sym typeface="Roboto"/>
            </a:endParaRPr>
          </a:p>
        </p:txBody>
      </p:sp>
      <p:sp>
        <p:nvSpPr>
          <p:cNvPr id="147" name="Google Shape;147;p3" descr="Occurs after Preliminary Budget"/>
          <p:cNvSpPr/>
          <p:nvPr/>
        </p:nvSpPr>
        <p:spPr>
          <a:xfrm>
            <a:off x="8382000" y="5010914"/>
            <a:ext cx="3124200" cy="914400"/>
          </a:xfrm>
          <a:prstGeom prst="roundRect">
            <a:avLst>
              <a:gd name="adj" fmla="val 0"/>
            </a:avLst>
          </a:prstGeom>
          <a:solidFill>
            <a:schemeClr val="lt1"/>
          </a:solidFill>
          <a:ln>
            <a:noFill/>
          </a:ln>
        </p:spPr>
        <p:txBody>
          <a:bodyPr spcFirstLastPara="1" wrap="square" lIns="91425" tIns="45700" rIns="91425" bIns="45700" anchor="t" anchorCtr="0">
            <a:normAutofit/>
          </a:bodyPr>
          <a:lstStyle/>
          <a:p>
            <a:pPr marL="233363" marR="0" lvl="0" indent="0" algn="l" rtl="0">
              <a:lnSpc>
                <a:spcPct val="100000"/>
              </a:lnSpc>
              <a:spcBef>
                <a:spcPts val="0"/>
              </a:spcBef>
              <a:spcAft>
                <a:spcPts val="0"/>
              </a:spcAft>
              <a:buClr>
                <a:srgbClr val="CC0000"/>
              </a:buClr>
              <a:buSzPts val="2000"/>
              <a:buFont typeface="Arial"/>
              <a:buNone/>
            </a:pPr>
            <a:r>
              <a:rPr lang="en-US" sz="1800" b="1" i="0" u="none" strike="noStrike" cap="none" dirty="0">
                <a:solidFill>
                  <a:srgbClr val="CC0000"/>
                </a:solidFill>
                <a:latin typeface="Roboto"/>
                <a:ea typeface="Roboto"/>
                <a:cs typeface="Roboto"/>
                <a:sym typeface="Roboto"/>
              </a:rPr>
              <a:t>F</a:t>
            </a:r>
            <a:r>
              <a:rPr lang="en-US" sz="100" b="1" i="0" u="none" strike="noStrike" cap="none" dirty="0">
                <a:solidFill>
                  <a:srgbClr val="CC0000"/>
                </a:solidFill>
                <a:latin typeface="Roboto"/>
                <a:ea typeface="Roboto"/>
                <a:cs typeface="Roboto"/>
                <a:sym typeface="Roboto"/>
              </a:rPr>
              <a:t> </a:t>
            </a:r>
            <a:r>
              <a:rPr lang="en-US" sz="1800" b="1" i="0" u="none" strike="noStrike" cap="none" dirty="0">
                <a:solidFill>
                  <a:srgbClr val="CC0000"/>
                </a:solidFill>
                <a:latin typeface="Roboto"/>
                <a:ea typeface="Roboto"/>
                <a:cs typeface="Roboto"/>
                <a:sym typeface="Roboto"/>
              </a:rPr>
              <a:t>Y</a:t>
            </a:r>
            <a:r>
              <a:rPr lang="en-US" sz="100" b="1" i="0" u="none" strike="noStrike" cap="none" dirty="0">
                <a:solidFill>
                  <a:srgbClr val="CC0000"/>
                </a:solidFill>
                <a:latin typeface="Roboto"/>
                <a:ea typeface="Roboto"/>
                <a:cs typeface="Roboto"/>
                <a:sym typeface="Roboto"/>
              </a:rPr>
              <a:t> </a:t>
            </a:r>
            <a:r>
              <a:rPr lang="en-US" sz="1800" b="1" i="0" u="none" strike="noStrike" cap="none" dirty="0">
                <a:solidFill>
                  <a:srgbClr val="CC0000"/>
                </a:solidFill>
                <a:latin typeface="Roboto"/>
                <a:ea typeface="Roboto"/>
                <a:cs typeface="Roboto"/>
                <a:sym typeface="Roboto"/>
              </a:rPr>
              <a:t>22 Funding Request</a:t>
            </a:r>
            <a:endParaRPr sz="1800" b="0" i="0" u="none" strike="noStrike" cap="none" dirty="0">
              <a:solidFill>
                <a:srgbClr val="000000"/>
              </a:solidFill>
              <a:latin typeface="Roboto"/>
              <a:ea typeface="Roboto"/>
              <a:cs typeface="Roboto"/>
              <a:sym typeface="Roboto"/>
            </a:endParaRPr>
          </a:p>
          <a:p>
            <a:pPr marL="233363" marR="0" lvl="0" indent="0" algn="l" rtl="0">
              <a:lnSpc>
                <a:spcPct val="100000"/>
              </a:lnSpc>
              <a:spcBef>
                <a:spcPts val="0"/>
              </a:spcBef>
              <a:spcAft>
                <a:spcPts val="0"/>
              </a:spcAft>
              <a:buClr>
                <a:srgbClr val="CC0000"/>
              </a:buClr>
              <a:buSzPts val="2000"/>
              <a:buFont typeface="Arial"/>
              <a:buNone/>
            </a:pPr>
            <a:r>
              <a:rPr lang="en-US" sz="1800" b="1" i="0" u="none" strike="noStrike" cap="none" dirty="0">
                <a:solidFill>
                  <a:srgbClr val="CC0000"/>
                </a:solidFill>
                <a:latin typeface="Roboto"/>
                <a:ea typeface="Roboto"/>
                <a:cs typeface="Roboto"/>
                <a:sym typeface="Roboto"/>
              </a:rPr>
              <a:t>Submissions</a:t>
            </a:r>
            <a:endParaRPr sz="1800" b="0" i="0" u="none" strike="noStrike" cap="none" dirty="0">
              <a:solidFill>
                <a:srgbClr val="000000"/>
              </a:solidFill>
              <a:latin typeface="Roboto"/>
              <a:ea typeface="Roboto"/>
              <a:cs typeface="Roboto"/>
              <a:sym typeface="Roboto"/>
            </a:endParaRPr>
          </a:p>
        </p:txBody>
      </p:sp>
      <p:cxnSp>
        <p:nvCxnSpPr>
          <p:cNvPr id="148" name="Google Shape;148;p3">
            <a:extLst>
              <a:ext uri="{C183D7F6-B498-43B3-948B-1728B52AA6E4}">
                <adec:decorative xmlns:adec="http://schemas.microsoft.com/office/drawing/2017/decorative" val="1"/>
              </a:ext>
            </a:extLst>
          </p:cNvPr>
          <p:cNvCxnSpPr/>
          <p:nvPr/>
        </p:nvCxnSpPr>
        <p:spPr>
          <a:xfrm rot="10800000">
            <a:off x="8610600" y="4419600"/>
            <a:ext cx="914400" cy="490222"/>
          </a:xfrm>
          <a:prstGeom prst="straightConnector1">
            <a:avLst/>
          </a:prstGeom>
          <a:noFill/>
          <a:ln w="38100" cap="flat" cmpd="sng">
            <a:solidFill>
              <a:schemeClr val="dk1"/>
            </a:solidFill>
            <a:prstDash val="solid"/>
            <a:round/>
            <a:headEnd type="none" w="sm" len="sm"/>
            <a:tailEnd type="stealth" w="med" len="med"/>
          </a:ln>
        </p:spPr>
      </p:cxnSp>
      <p:cxnSp>
        <p:nvCxnSpPr>
          <p:cNvPr id="149" name="Google Shape;149;p3">
            <a:extLst>
              <a:ext uri="{C183D7F6-B498-43B3-948B-1728B52AA6E4}">
                <adec:decorative xmlns:adec="http://schemas.microsoft.com/office/drawing/2017/decorative" val="1"/>
              </a:ext>
            </a:extLst>
          </p:cNvPr>
          <p:cNvCxnSpPr/>
          <p:nvPr/>
        </p:nvCxnSpPr>
        <p:spPr>
          <a:xfrm rot="10800000">
            <a:off x="3319243" y="2553213"/>
            <a:ext cx="766403" cy="406058"/>
          </a:xfrm>
          <a:prstGeom prst="straightConnector1">
            <a:avLst/>
          </a:prstGeom>
          <a:noFill/>
          <a:ln w="38100" cap="flat" cmpd="sng">
            <a:solidFill>
              <a:schemeClr val="dk1"/>
            </a:solidFill>
            <a:prstDash val="solid"/>
            <a:round/>
            <a:headEnd type="none" w="sm" len="sm"/>
            <a:tailEnd type="stealth" w="med" len="med"/>
          </a:ln>
        </p:spPr>
      </p:cxnSp>
      <p:cxnSp>
        <p:nvCxnSpPr>
          <p:cNvPr id="150" name="Google Shape;150;p3">
            <a:extLst>
              <a:ext uri="{C183D7F6-B498-43B3-948B-1728B52AA6E4}">
                <adec:decorative xmlns:adec="http://schemas.microsoft.com/office/drawing/2017/decorative" val="1"/>
              </a:ext>
            </a:extLst>
          </p:cNvPr>
          <p:cNvCxnSpPr/>
          <p:nvPr/>
        </p:nvCxnSpPr>
        <p:spPr>
          <a:xfrm flipH="1">
            <a:off x="2760860" y="4576881"/>
            <a:ext cx="668140" cy="609105"/>
          </a:xfrm>
          <a:prstGeom prst="straightConnector1">
            <a:avLst/>
          </a:prstGeom>
          <a:noFill/>
          <a:ln w="38100" cap="flat" cmpd="sng">
            <a:solidFill>
              <a:schemeClr val="dk1"/>
            </a:solidFill>
            <a:prstDash val="solid"/>
            <a:round/>
            <a:headEnd type="none" w="sm" len="sm"/>
            <a:tailEnd type="stealth"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145">
                                            <p:bg/>
                                          </p:spTgt>
                                        </p:tgtEl>
                                      </p:cBhvr>
                                    </p:animEffect>
                                    <p:animScale>
                                      <p:cBhvr>
                                        <p:cTn id="7" dur="1000" autoRev="1" fill="hold"/>
                                        <p:tgtEl>
                                          <p:spTgt spid="145">
                                            <p:bg/>
                                          </p:spTgt>
                                        </p:tgtEl>
                                      </p:cBhvr>
                                      <p:by x="105000" y="105000"/>
                                    </p:animScale>
                                  </p:childTnLst>
                                </p:cTn>
                              </p:par>
                              <p:par>
                                <p:cTn id="8" presetID="26" presetClass="emph" presetSubtype="0" fill="hold" grpId="0" nodeType="withEffect">
                                  <p:stCondLst>
                                    <p:cond delay="0"/>
                                  </p:stCondLst>
                                  <p:childTnLst>
                                    <p:animEffect transition="out" filter="fade">
                                      <p:cBhvr>
                                        <p:cTn id="9" dur="2000" tmFilter="0, 0; .2, .5; .8, .5; 1, 0"/>
                                        <p:tgtEl>
                                          <p:spTgt spid="145">
                                            <p:txEl>
                                              <p:pRg st="0" end="0"/>
                                            </p:txEl>
                                          </p:spTgt>
                                        </p:tgtEl>
                                      </p:cBhvr>
                                    </p:animEffect>
                                    <p:animScale>
                                      <p:cBhvr>
                                        <p:cTn id="10" dur="1000" autoRev="1" fill="hold"/>
                                        <p:tgtEl>
                                          <p:spTgt spid="145">
                                            <p:txEl>
                                              <p:pRg st="0" end="0"/>
                                            </p:txEl>
                                          </p:spTgt>
                                        </p:tgtEl>
                                      </p:cBhvr>
                                      <p:by x="105000" y="105000"/>
                                    </p:animScale>
                                  </p:childTnLst>
                                </p:cTn>
                              </p:par>
                              <p:par>
                                <p:cTn id="11" presetID="26" presetClass="emph" presetSubtype="0" fill="hold" grpId="0" nodeType="withEffect">
                                  <p:stCondLst>
                                    <p:cond delay="0"/>
                                  </p:stCondLst>
                                  <p:childTnLst>
                                    <p:animEffect transition="out" filter="fade">
                                      <p:cBhvr>
                                        <p:cTn id="12" dur="2000" tmFilter="0, 0; .2, .5; .8, .5; 1, 0"/>
                                        <p:tgtEl>
                                          <p:spTgt spid="145">
                                            <p:txEl>
                                              <p:pRg st="1" end="1"/>
                                            </p:txEl>
                                          </p:spTgt>
                                        </p:tgtEl>
                                      </p:cBhvr>
                                    </p:animEffect>
                                    <p:animScale>
                                      <p:cBhvr>
                                        <p:cTn id="13" dur="1000" autoRev="1" fill="hold"/>
                                        <p:tgtEl>
                                          <p:spTgt spid="145">
                                            <p:txEl>
                                              <p:pRg st="1" end="1"/>
                                            </p:txEl>
                                          </p:spTgt>
                                        </p:tgtEl>
                                      </p:cBhvr>
                                      <p:by x="105000" y="105000"/>
                                    </p:animScale>
                                  </p:childTnLst>
                                </p:cTn>
                              </p:par>
                              <p:par>
                                <p:cTn id="14" presetID="26" presetClass="emph" presetSubtype="0" fill="hold" grpId="0" nodeType="withEffect">
                                  <p:stCondLst>
                                    <p:cond delay="0"/>
                                  </p:stCondLst>
                                  <p:childTnLst>
                                    <p:animEffect transition="out" filter="fade">
                                      <p:cBhvr>
                                        <p:cTn id="15" dur="2000" tmFilter="0, 0; .2, .5; .8, .5; 1, 0"/>
                                        <p:tgtEl>
                                          <p:spTgt spid="145">
                                            <p:txEl>
                                              <p:pRg st="3" end="3"/>
                                            </p:txEl>
                                          </p:spTgt>
                                        </p:tgtEl>
                                      </p:cBhvr>
                                    </p:animEffect>
                                    <p:animScale>
                                      <p:cBhvr>
                                        <p:cTn id="16" dur="1000" autoRev="1" fill="hold"/>
                                        <p:tgtEl>
                                          <p:spTgt spid="145">
                                            <p:txEl>
                                              <p:pRg st="3" end="3"/>
                                            </p:txEl>
                                          </p:spTgt>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2000" tmFilter="0, 0; .2, .5; .8, .5; 1, 0"/>
                                        <p:tgtEl>
                                          <p:spTgt spid="146">
                                            <p:bg/>
                                          </p:spTgt>
                                        </p:tgtEl>
                                      </p:cBhvr>
                                    </p:animEffect>
                                    <p:animScale>
                                      <p:cBhvr>
                                        <p:cTn id="21" dur="1000" autoRev="1" fill="hold"/>
                                        <p:tgtEl>
                                          <p:spTgt spid="146">
                                            <p:bg/>
                                          </p:spTgt>
                                        </p:tgtEl>
                                      </p:cBhvr>
                                      <p:by x="105000" y="105000"/>
                                    </p:animScale>
                                  </p:childTnLst>
                                </p:cTn>
                              </p:par>
                              <p:par>
                                <p:cTn id="22" presetID="26" presetClass="emph" presetSubtype="0" fill="hold" grpId="0" nodeType="withEffect">
                                  <p:stCondLst>
                                    <p:cond delay="0"/>
                                  </p:stCondLst>
                                  <p:childTnLst>
                                    <p:animEffect transition="out" filter="fade">
                                      <p:cBhvr>
                                        <p:cTn id="23" dur="2000" tmFilter="0, 0; .2, .5; .8, .5; 1, 0"/>
                                        <p:tgtEl>
                                          <p:spTgt spid="146">
                                            <p:txEl>
                                              <p:pRg st="0" end="0"/>
                                            </p:txEl>
                                          </p:spTgt>
                                        </p:tgtEl>
                                      </p:cBhvr>
                                    </p:animEffect>
                                    <p:animScale>
                                      <p:cBhvr>
                                        <p:cTn id="24" dur="1000" autoRev="1" fill="hold"/>
                                        <p:tgtEl>
                                          <p:spTgt spid="146">
                                            <p:txEl>
                                              <p:pRg st="0" end="0"/>
                                            </p:txEl>
                                          </p:spTgt>
                                        </p:tgtEl>
                                      </p:cBhvr>
                                      <p:by x="105000" y="105000"/>
                                    </p:animScale>
                                  </p:childTnLst>
                                </p:cTn>
                              </p:par>
                              <p:par>
                                <p:cTn id="25" presetID="26" presetClass="emph" presetSubtype="0" fill="hold" grpId="0" nodeType="withEffect">
                                  <p:stCondLst>
                                    <p:cond delay="0"/>
                                  </p:stCondLst>
                                  <p:childTnLst>
                                    <p:animEffect transition="out" filter="fade">
                                      <p:cBhvr>
                                        <p:cTn id="26" dur="2000" tmFilter="0, 0; .2, .5; .8, .5; 1, 0"/>
                                        <p:tgtEl>
                                          <p:spTgt spid="146">
                                            <p:txEl>
                                              <p:pRg st="1" end="1"/>
                                            </p:txEl>
                                          </p:spTgt>
                                        </p:tgtEl>
                                      </p:cBhvr>
                                    </p:animEffect>
                                    <p:animScale>
                                      <p:cBhvr>
                                        <p:cTn id="27" dur="1000" autoRev="1" fill="hold"/>
                                        <p:tgtEl>
                                          <p:spTgt spid="146">
                                            <p:txEl>
                                              <p:pRg st="1" end="1"/>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2000" tmFilter="0, 0; .2, .5; .8, .5; 1, 0"/>
                                        <p:tgtEl>
                                          <p:spTgt spid="147"/>
                                        </p:tgtEl>
                                      </p:cBhvr>
                                    </p:animEffect>
                                    <p:animScale>
                                      <p:cBhvr>
                                        <p:cTn id="32" dur="1000" autoRev="1" fill="hold"/>
                                        <p:tgtEl>
                                          <p:spTgt spid="14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uiExpand="1" build="p" animBg="1"/>
      <p:bldP spid="146" grpId="0" uiExpand="1" build="p" animBg="1"/>
      <p:bldP spid="1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Shape 126"/>
        <p:cNvGrpSpPr/>
        <p:nvPr/>
      </p:nvGrpSpPr>
      <p:grpSpPr>
        <a:xfrm>
          <a:off x="0" y="0"/>
          <a:ext cx="0" cy="0"/>
          <a:chOff x="0" y="0"/>
          <a:chExt cx="0" cy="0"/>
        </a:xfrm>
      </p:grpSpPr>
      <p:sp>
        <p:nvSpPr>
          <p:cNvPr id="127" name="Google Shape;127;gb62e53025f_0_6">
            <a:extLst>
              <a:ext uri="{C183D7F6-B498-43B3-948B-1728B52AA6E4}">
                <adec:decorative xmlns:adec="http://schemas.microsoft.com/office/drawing/2017/decorative" val="0"/>
              </a:ext>
            </a:extLst>
          </p:cNvPr>
          <p:cNvSpPr txBox="1">
            <a:spLocks noGrp="1"/>
          </p:cNvSpPr>
          <p:nvPr>
            <p:ph type="title"/>
          </p:nvPr>
        </p:nvSpPr>
        <p:spPr>
          <a:xfrm>
            <a:off x="0" y="0"/>
            <a:ext cx="12192000" cy="777300"/>
          </a:xfrm>
          <a:prstGeom prst="rect">
            <a:avLst/>
          </a:prstGeom>
          <a:noFill/>
          <a:ln>
            <a:noFill/>
          </a:ln>
        </p:spPr>
        <p:txBody>
          <a:bodyPr spcFirstLastPara="1" wrap="square" lIns="91425" tIns="45700" rIns="91425" bIns="45700" anchor="ctr" anchorCtr="0">
            <a:noAutofit/>
          </a:bodyPr>
          <a:lstStyle/>
          <a:p>
            <a:r>
              <a:rPr lang="en-US" altLang="en-US" dirty="0">
                <a:solidFill>
                  <a:schemeClr val="bg1"/>
                </a:solidFill>
              </a:rPr>
              <a:t>INITIAL REQUIREMENTS &amp; EXPECTATIONS</a:t>
            </a:r>
            <a:endParaRPr dirty="0">
              <a:solidFill>
                <a:schemeClr val="bg1"/>
              </a:solidFill>
            </a:endParaRPr>
          </a:p>
        </p:txBody>
      </p:sp>
      <p:sp>
        <p:nvSpPr>
          <p:cNvPr id="5" name="TextBox 4">
            <a:extLst>
              <a:ext uri="{FF2B5EF4-FFF2-40B4-BE49-F238E27FC236}">
                <a16:creationId xmlns:a16="http://schemas.microsoft.com/office/drawing/2014/main" id="{BF7BF82C-CBBD-4DCA-9C59-D6F27D37BB73}"/>
              </a:ext>
            </a:extLst>
          </p:cNvPr>
          <p:cNvSpPr txBox="1"/>
          <p:nvPr/>
        </p:nvSpPr>
        <p:spPr>
          <a:xfrm>
            <a:off x="11448947" y="6566358"/>
            <a:ext cx="735950" cy="307777"/>
          </a:xfrm>
          <a:prstGeom prst="rect">
            <a:avLst/>
          </a:prstGeom>
          <a:noFill/>
        </p:spPr>
        <p:txBody>
          <a:bodyPr wrap="square" rtlCol="0">
            <a:spAutoFit/>
          </a:bodyPr>
          <a:lstStyle/>
          <a:p>
            <a:pPr algn="r"/>
            <a:r>
              <a:rPr lang="en-US" dirty="0">
                <a:latin typeface="Roboto" panose="02000000000000000000" pitchFamily="2" charset="0"/>
                <a:ea typeface="Roboto" panose="02000000000000000000" pitchFamily="2" charset="0"/>
              </a:rPr>
              <a:t>2</a:t>
            </a:r>
          </a:p>
        </p:txBody>
      </p:sp>
      <p:sp>
        <p:nvSpPr>
          <p:cNvPr id="7" name="Google Shape;136;p2" descr="Image of the new theater at Irish Arts Center">
            <a:extLst>
              <a:ext uri="{FF2B5EF4-FFF2-40B4-BE49-F238E27FC236}">
                <a16:creationId xmlns:a16="http://schemas.microsoft.com/office/drawing/2014/main" id="{EF7691AB-FF6E-4452-A539-2BAA21750AD7}"/>
              </a:ext>
              <a:ext uri="{C183D7F6-B498-43B3-948B-1728B52AA6E4}">
                <adec:decorative xmlns:adec="http://schemas.microsoft.com/office/drawing/2017/decorative" val="0"/>
              </a:ext>
            </a:extLst>
          </p:cNvPr>
          <p:cNvSpPr/>
          <p:nvPr/>
        </p:nvSpPr>
        <p:spPr>
          <a:xfrm>
            <a:off x="9228667" y="6295723"/>
            <a:ext cx="2652889" cy="280055"/>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p:spPr>
        <p:txBody>
          <a:bodyPr spcFirstLastPara="1" wrap="square" lIns="91425" tIns="45700" rIns="91425" bIns="45700" anchor="b" anchorCtr="0">
            <a:normAutofit/>
          </a:bodyPr>
          <a:lstStyle/>
          <a:p>
            <a:pPr marL="236536" marR="0" lvl="1" indent="0" algn="l" rtl="0">
              <a:lnSpc>
                <a:spcPct val="80000"/>
              </a:lnSpc>
              <a:spcBef>
                <a:spcPts val="0"/>
              </a:spcBef>
              <a:spcAft>
                <a:spcPts val="0"/>
              </a:spcAft>
              <a:buClr>
                <a:schemeClr val="dk1"/>
              </a:buClr>
              <a:buSzPts val="1200"/>
              <a:buFont typeface="Arial"/>
              <a:buNone/>
            </a:pPr>
            <a:r>
              <a:rPr lang="en-US" sz="1200" dirty="0">
                <a:solidFill>
                  <a:schemeClr val="dk1"/>
                </a:solidFill>
                <a:latin typeface="Roboto"/>
                <a:ea typeface="Roboto"/>
                <a:sym typeface="Roboto"/>
              </a:rPr>
              <a:t>New Theater at Irish Arts Center</a:t>
            </a:r>
            <a:endParaRPr sz="1400" b="0" i="0" u="none" strike="noStrike" cap="none" dirty="0">
              <a:solidFill>
                <a:srgbClr val="000000"/>
              </a:solidFill>
              <a:latin typeface="Roboto" panose="02000000000000000000" pitchFamily="2" charset="0"/>
              <a:ea typeface="Roboto" panose="02000000000000000000" pitchFamily="2"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FD7939-EDC9-4EBE-B440-26FA3FB31934}"/>
              </a:ext>
            </a:extLst>
          </p:cNvPr>
          <p:cNvSpPr>
            <a:spLocks noGrp="1"/>
          </p:cNvSpPr>
          <p:nvPr>
            <p:ph type="title"/>
          </p:nvPr>
        </p:nvSpPr>
        <p:spPr/>
        <p:txBody>
          <a:bodyPr/>
          <a:lstStyle/>
          <a:p>
            <a:r>
              <a:rPr lang="en-US" dirty="0"/>
              <a:t>PUBLIC PURPOSE</a:t>
            </a:r>
          </a:p>
        </p:txBody>
      </p:sp>
      <p:sp>
        <p:nvSpPr>
          <p:cNvPr id="2" name="Text Placeholder 1">
            <a:extLst>
              <a:ext uri="{FF2B5EF4-FFF2-40B4-BE49-F238E27FC236}">
                <a16:creationId xmlns:a16="http://schemas.microsoft.com/office/drawing/2014/main" id="{D2540F5D-D5FD-4B6D-8BB8-86B8890F4ECD}"/>
              </a:ext>
            </a:extLst>
          </p:cNvPr>
          <p:cNvSpPr>
            <a:spLocks noGrp="1"/>
          </p:cNvSpPr>
          <p:nvPr>
            <p:ph type="body" idx="1"/>
          </p:nvPr>
        </p:nvSpPr>
        <p:spPr>
          <a:xfrm>
            <a:off x="304799" y="881743"/>
            <a:ext cx="11582399" cy="4227286"/>
          </a:xfrm>
          <a:ln>
            <a:solidFill>
              <a:schemeClr val="dk1"/>
            </a:solidFill>
          </a:ln>
        </p:spPr>
        <p:txBody>
          <a:bodyPr/>
          <a:lstStyle/>
          <a:p>
            <a:pPr marL="228600" indent="0" algn="just">
              <a:buClr>
                <a:schemeClr val="tx1"/>
              </a:buClr>
            </a:pPr>
            <a:r>
              <a:rPr lang="en-US" altLang="en-US" sz="2000" b="1" dirty="0">
                <a:latin typeface="Roboto" panose="020B0604020202020204" charset="0"/>
                <a:ea typeface="Roboto" panose="020B0604020202020204" charset="0"/>
              </a:rPr>
              <a:t>Every project must </a:t>
            </a:r>
            <a:r>
              <a:rPr lang="en-US" altLang="en-US" sz="2000" b="1" u="sng" dirty="0">
                <a:latin typeface="Roboto" panose="020B0604020202020204" charset="0"/>
                <a:ea typeface="Roboto" panose="020B0604020202020204" charset="0"/>
              </a:rPr>
              <a:t>further a public purpose</a:t>
            </a:r>
            <a:r>
              <a:rPr lang="en-US" altLang="en-US" sz="2000" b="1" dirty="0">
                <a:latin typeface="Roboto" panose="020B0604020202020204" charset="0"/>
                <a:ea typeface="Roboto" panose="020B0604020202020204" charset="0"/>
              </a:rPr>
              <a:t>, and the improved property or purchased equipment must be used consistently with the mission of the organization for the duration of the useful life of the improvement or equipment. Projects must establish a legal interest in the City funded asset by: </a:t>
            </a:r>
          </a:p>
          <a:p>
            <a:pPr marL="742950" lvl="1" indent="-285750">
              <a:buClr>
                <a:schemeClr val="tx1"/>
              </a:buClr>
              <a:buSzPct val="100000"/>
              <a:buFont typeface="Arial" panose="020B0604020202020204" pitchFamily="34" charset="0"/>
              <a:buChar char="•"/>
            </a:pPr>
            <a:r>
              <a:rPr lang="en-US" altLang="en-US" sz="2000" dirty="0">
                <a:latin typeface="Roboto" panose="020B0604020202020204" charset="0"/>
                <a:ea typeface="Roboto" panose="020B0604020202020204" charset="0"/>
              </a:rPr>
              <a:t>enhancing City Owned Property </a:t>
            </a:r>
            <a:r>
              <a:rPr lang="en-US" altLang="en-US" sz="2000" i="1" dirty="0">
                <a:latin typeface="Roboto" panose="020B0604020202020204" charset="0"/>
                <a:ea typeface="Roboto" panose="020B0604020202020204" charset="0"/>
              </a:rPr>
              <a:t>or </a:t>
            </a:r>
          </a:p>
          <a:p>
            <a:pPr marL="742950" lvl="1" indent="-285750">
              <a:buClr>
                <a:schemeClr val="tx1"/>
              </a:buClr>
              <a:buSzPct val="100000"/>
              <a:buFont typeface="Arial" panose="020B0604020202020204" pitchFamily="34" charset="0"/>
              <a:buChar char="•"/>
            </a:pPr>
            <a:r>
              <a:rPr lang="en-US" altLang="en-US" sz="2000" dirty="0">
                <a:latin typeface="Roboto" panose="020B0604020202020204" charset="0"/>
                <a:ea typeface="Roboto" panose="020B0604020202020204" charset="0"/>
              </a:rPr>
              <a:t>on non-City owned property, by </a:t>
            </a:r>
            <a:r>
              <a:rPr lang="en-US" altLang="en-US" sz="2000" dirty="0">
                <a:solidFill>
                  <a:schemeClr val="tx1"/>
                </a:solidFill>
                <a:latin typeface="Roboto" panose="020B0604020202020204" charset="0"/>
                <a:ea typeface="Roboto" panose="020B0604020202020204" charset="0"/>
              </a:rPr>
              <a:t>legal agreements such as </a:t>
            </a:r>
            <a:r>
              <a:rPr lang="en-US" altLang="en-US" sz="2000" dirty="0">
                <a:latin typeface="Roboto" panose="020B0604020202020204" charset="0"/>
                <a:ea typeface="Roboto" panose="020B0604020202020204" charset="0"/>
              </a:rPr>
              <a:t>the following:</a:t>
            </a:r>
            <a:endParaRPr lang="en-US" altLang="en-US" sz="1600" b="1" dirty="0">
              <a:latin typeface="Roboto" panose="020B0604020202020204" charset="0"/>
              <a:ea typeface="Roboto" panose="020B0604020202020204" charset="0"/>
            </a:endParaRPr>
          </a:p>
          <a:p>
            <a:pPr marL="508000" lvl="1" indent="0">
              <a:lnSpc>
                <a:spcPct val="90000"/>
              </a:lnSpc>
              <a:buSzPct val="80000"/>
              <a:buNone/>
            </a:pPr>
            <a:r>
              <a:rPr lang="en-US" altLang="en-US" sz="1600" b="1" dirty="0">
                <a:latin typeface="Roboto" panose="020B0604020202020204" charset="0"/>
                <a:ea typeface="Roboto" panose="020B0604020202020204" charset="0"/>
                <a:cs typeface="Arial" panose="020B0604020202020204" pitchFamily="34" charset="0"/>
              </a:rPr>
              <a:t>Restrictive Covenant </a:t>
            </a:r>
          </a:p>
          <a:p>
            <a:pPr marL="739775" indent="0">
              <a:lnSpc>
                <a:spcPct val="90000"/>
              </a:lnSpc>
            </a:pPr>
            <a:r>
              <a:rPr lang="en-US" altLang="en-US" sz="1600" dirty="0">
                <a:latin typeface="Roboto" panose="020B0604020202020204" charset="0"/>
                <a:ea typeface="Roboto" panose="020B0604020202020204" charset="0"/>
                <a:cs typeface="Arial" panose="020B0604020202020204" pitchFamily="34" charset="0"/>
              </a:rPr>
              <a:t>When capital funds are being used for a capital improvement</a:t>
            </a:r>
            <a:endParaRPr lang="en-US" altLang="en-US" sz="1600" b="1" dirty="0">
              <a:latin typeface="Roboto" panose="020B0604020202020204" charset="0"/>
              <a:ea typeface="Roboto" panose="020B0604020202020204" charset="0"/>
              <a:cs typeface="Arial" panose="020B0604020202020204" pitchFamily="34" charset="0"/>
            </a:endParaRPr>
          </a:p>
          <a:p>
            <a:pPr marL="508000" lvl="1" indent="0">
              <a:lnSpc>
                <a:spcPct val="90000"/>
              </a:lnSpc>
              <a:buSzPct val="80000"/>
              <a:buNone/>
            </a:pPr>
            <a:r>
              <a:rPr lang="en-US" altLang="en-US" sz="1600" b="1" dirty="0">
                <a:latin typeface="Roboto" panose="020B0604020202020204" charset="0"/>
                <a:ea typeface="Roboto" panose="020B0604020202020204" charset="0"/>
                <a:cs typeface="Arial" panose="020B0604020202020204" pitchFamily="34" charset="0"/>
              </a:rPr>
              <a:t>Security Agreement</a:t>
            </a:r>
            <a:r>
              <a:rPr lang="en-US" altLang="en-US" sz="1600" b="1" u="sng" dirty="0">
                <a:latin typeface="Roboto" panose="020B0604020202020204" charset="0"/>
                <a:ea typeface="Roboto" panose="020B0604020202020204" charset="0"/>
                <a:cs typeface="Arial" panose="020B0604020202020204" pitchFamily="34" charset="0"/>
              </a:rPr>
              <a:t> </a:t>
            </a:r>
          </a:p>
          <a:p>
            <a:pPr marL="739775" lvl="1" indent="0">
              <a:lnSpc>
                <a:spcPct val="90000"/>
              </a:lnSpc>
              <a:buSzPct val="80000"/>
              <a:buNone/>
            </a:pPr>
            <a:r>
              <a:rPr lang="en-US" altLang="en-US" sz="1600" dirty="0">
                <a:latin typeface="Roboto" panose="020B0604020202020204" charset="0"/>
                <a:ea typeface="Roboto" panose="020B0604020202020204" charset="0"/>
                <a:cs typeface="Arial" panose="020B0604020202020204" pitchFamily="34" charset="0"/>
              </a:rPr>
              <a:t>When capital funds are being used to purchase FF&amp;E (e.g. computers, furniture, fixtures) </a:t>
            </a:r>
            <a:r>
              <a:rPr lang="en-US" altLang="en-US" sz="1600" b="1" dirty="0">
                <a:latin typeface="Roboto" panose="020B0604020202020204" charset="0"/>
                <a:ea typeface="Roboto" panose="020B0604020202020204" charset="0"/>
                <a:cs typeface="Arial" panose="020B0604020202020204" pitchFamily="34" charset="0"/>
              </a:rPr>
              <a:t>(this is sometimes required on City owned property)</a:t>
            </a:r>
          </a:p>
          <a:p>
            <a:pPr marL="739775" lvl="1" indent="0">
              <a:lnSpc>
                <a:spcPct val="90000"/>
              </a:lnSpc>
              <a:buSzPct val="80000"/>
              <a:buNone/>
            </a:pPr>
            <a:endParaRPr lang="en-US" altLang="en-US" sz="400" b="1" dirty="0">
              <a:latin typeface="Roboto" panose="020B0604020202020204" charset="0"/>
              <a:ea typeface="Roboto" panose="020B0604020202020204" charset="0"/>
              <a:cs typeface="Arial" panose="020B0604020202020204" pitchFamily="34" charset="0"/>
            </a:endParaRPr>
          </a:p>
          <a:p>
            <a:pPr marL="508000" indent="0">
              <a:lnSpc>
                <a:spcPct val="90000"/>
              </a:lnSpc>
              <a:buSzPct val="80000"/>
              <a:tabLst>
                <a:tab pos="10741025" algn="l"/>
              </a:tabLst>
            </a:pPr>
            <a:r>
              <a:rPr lang="en-US" altLang="en-US" sz="1600" b="1" dirty="0">
                <a:solidFill>
                  <a:schemeClr val="tx1"/>
                </a:solidFill>
                <a:latin typeface="Roboto" panose="020B0604020202020204" charset="0"/>
                <a:ea typeface="Roboto" panose="020B0604020202020204" charset="0"/>
                <a:cs typeface="Arial" panose="020B0604020202020204" pitchFamily="34" charset="0"/>
              </a:rPr>
              <a:t>The specific legal agreements will be determined by the City and depend on your particular property and project.</a:t>
            </a:r>
          </a:p>
          <a:p>
            <a:pPr marL="282575" indent="0">
              <a:lnSpc>
                <a:spcPct val="90000"/>
              </a:lnSpc>
              <a:buSzPct val="80000"/>
            </a:pPr>
            <a:endParaRPr lang="en-US" altLang="en-US" sz="1000" b="1" dirty="0">
              <a:latin typeface="Roboto" panose="020B0604020202020204" charset="0"/>
              <a:ea typeface="Roboto" panose="020B0604020202020204" charset="0"/>
              <a:cs typeface="Arial" panose="020B0604020202020204" pitchFamily="34" charset="0"/>
            </a:endParaRPr>
          </a:p>
        </p:txBody>
      </p:sp>
      <p:pic>
        <p:nvPicPr>
          <p:cNvPr id="6" name="Picture 5" descr="Caution!">
            <a:extLst>
              <a:ext uri="{FF2B5EF4-FFF2-40B4-BE49-F238E27FC236}">
                <a16:creationId xmlns:a16="http://schemas.microsoft.com/office/drawing/2014/main" id="{DFDA6EFE-723E-41B2-8539-19869674D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799" y="5301343"/>
            <a:ext cx="1239427" cy="1219200"/>
          </a:xfrm>
          <a:prstGeom prst="rect">
            <a:avLst/>
          </a:prstGeom>
        </p:spPr>
      </p:pic>
      <p:sp>
        <p:nvSpPr>
          <p:cNvPr id="4" name="Text Placeholder 3">
            <a:extLst>
              <a:ext uri="{FF2B5EF4-FFF2-40B4-BE49-F238E27FC236}">
                <a16:creationId xmlns:a16="http://schemas.microsoft.com/office/drawing/2014/main" id="{AA4C6A1E-DF79-4406-939E-59DBDD693C31}"/>
              </a:ext>
            </a:extLst>
          </p:cNvPr>
          <p:cNvSpPr>
            <a:spLocks noGrp="1"/>
          </p:cNvSpPr>
          <p:nvPr>
            <p:ph type="body" idx="3"/>
          </p:nvPr>
        </p:nvSpPr>
        <p:spPr>
          <a:xfrm>
            <a:off x="1544226" y="5301343"/>
            <a:ext cx="10342972" cy="1219200"/>
          </a:xfrm>
          <a:solidFill>
            <a:srgbClr val="FEF200"/>
          </a:solidFill>
          <a:effectLst/>
        </p:spPr>
        <p:txBody>
          <a:bodyPr anchor="b" anchorCtr="0"/>
          <a:lstStyle/>
          <a:p>
            <a:pPr marL="25400" indent="0" algn="ctr">
              <a:buNone/>
            </a:pPr>
            <a:r>
              <a:rPr lang="en-US" altLang="en-US" sz="2400" b="1" dirty="0">
                <a:solidFill>
                  <a:srgbClr val="000000"/>
                </a:solidFill>
                <a:cs typeface="Arial" panose="020B0604020202020204" pitchFamily="34" charset="0"/>
              </a:rPr>
              <a:t>The cultural organization must have site control for the duration of the capital improvement’s useful life (10-30 years), measured from the date of </a:t>
            </a:r>
            <a:r>
              <a:rPr lang="en-US" altLang="en-US" sz="2400" b="1" u="sng" dirty="0">
                <a:solidFill>
                  <a:srgbClr val="000000"/>
                </a:solidFill>
                <a:cs typeface="Arial" panose="020B0604020202020204" pitchFamily="34" charset="0"/>
              </a:rPr>
              <a:t>substantial completion</a:t>
            </a:r>
            <a:r>
              <a:rPr lang="en-US" altLang="en-US" sz="2400" b="1" dirty="0">
                <a:solidFill>
                  <a:srgbClr val="000000"/>
                </a:solidFill>
                <a:cs typeface="Arial" panose="020B0604020202020204" pitchFamily="34" charset="0"/>
              </a:rPr>
              <a:t>.</a:t>
            </a:r>
            <a:endParaRPr lang="en-US" altLang="en-US" sz="1800" b="1" dirty="0">
              <a:solidFill>
                <a:srgbClr val="000000"/>
              </a:solidFill>
              <a:cs typeface="Arial" panose="020B0604020202020204" pitchFamily="34" charset="0"/>
            </a:endParaRPr>
          </a:p>
        </p:txBody>
      </p:sp>
    </p:spTree>
    <p:extLst>
      <p:ext uri="{BB962C8B-B14F-4D97-AF65-F5344CB8AC3E}">
        <p14:creationId xmlns:p14="http://schemas.microsoft.com/office/powerpoint/2010/main" val="250483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FD7939-EDC9-4EBE-B440-26FA3FB31934}"/>
              </a:ext>
            </a:extLst>
          </p:cNvPr>
          <p:cNvSpPr>
            <a:spLocks noGrp="1"/>
          </p:cNvSpPr>
          <p:nvPr>
            <p:ph type="title"/>
          </p:nvPr>
        </p:nvSpPr>
        <p:spPr/>
        <p:txBody>
          <a:bodyPr/>
          <a:lstStyle/>
          <a:p>
            <a:r>
              <a:rPr lang="en-US" dirty="0"/>
              <a:t>FUNDING CONDITIONS</a:t>
            </a:r>
          </a:p>
        </p:txBody>
      </p:sp>
      <p:sp>
        <p:nvSpPr>
          <p:cNvPr id="2" name="Text Placeholder 1">
            <a:extLst>
              <a:ext uri="{FF2B5EF4-FFF2-40B4-BE49-F238E27FC236}">
                <a16:creationId xmlns:a16="http://schemas.microsoft.com/office/drawing/2014/main" id="{D2540F5D-D5FD-4B6D-8BB8-86B8890F4ECD}"/>
              </a:ext>
            </a:extLst>
          </p:cNvPr>
          <p:cNvSpPr>
            <a:spLocks noGrp="1"/>
          </p:cNvSpPr>
          <p:nvPr>
            <p:ph type="body" idx="1"/>
          </p:nvPr>
        </p:nvSpPr>
        <p:spPr>
          <a:xfrm>
            <a:off x="303276" y="821484"/>
            <a:ext cx="11585448" cy="4325701"/>
          </a:xfrm>
          <a:ln>
            <a:solidFill>
              <a:schemeClr val="dk1"/>
            </a:solidFill>
          </a:ln>
        </p:spPr>
        <p:txBody>
          <a:bodyPr anchor="ctr" anchorCtr="0"/>
          <a:lstStyle/>
          <a:p>
            <a:pPr>
              <a:lnSpc>
                <a:spcPct val="80000"/>
              </a:lnSpc>
              <a:buClr>
                <a:schemeClr val="tx1"/>
              </a:buClr>
            </a:pPr>
            <a:r>
              <a:rPr lang="en-US" altLang="en-US" sz="2000" b="1" dirty="0"/>
              <a:t>Its important to remember that these funds are not a grant. They are City funds allocated in the City budget and spent on behalf of your organization.</a:t>
            </a:r>
          </a:p>
          <a:p>
            <a:pPr>
              <a:lnSpc>
                <a:spcPct val="80000"/>
              </a:lnSpc>
              <a:buClr>
                <a:schemeClr val="tx1"/>
              </a:buClr>
            </a:pPr>
            <a:endParaRPr lang="en-US" altLang="en-US" sz="500" b="1" dirty="0"/>
          </a:p>
          <a:p>
            <a:pPr>
              <a:lnSpc>
                <a:spcPct val="80000"/>
              </a:lnSpc>
              <a:buClr>
                <a:schemeClr val="tx1"/>
              </a:buClr>
            </a:pPr>
            <a:r>
              <a:rPr lang="en-US" altLang="en-US" sz="2000" b="1" dirty="0"/>
              <a:t>Organization agrees to:</a:t>
            </a:r>
          </a:p>
          <a:p>
            <a:pPr lvl="1">
              <a:lnSpc>
                <a:spcPct val="90000"/>
              </a:lnSpc>
              <a:buClr>
                <a:schemeClr val="tx1"/>
              </a:buClr>
              <a:buFont typeface="Arial" panose="020B0604020202020204" pitchFamily="34" charset="0"/>
              <a:buChar char="•"/>
            </a:pPr>
            <a:r>
              <a:rPr lang="en-US" altLang="en-US" sz="2000" dirty="0"/>
              <a:t>Follow the City’s process, adhere to Agency policy, comply with all requirements, and obtain approvals in order to successfully complete the project</a:t>
            </a:r>
          </a:p>
          <a:p>
            <a:pPr lvl="1">
              <a:lnSpc>
                <a:spcPct val="90000"/>
              </a:lnSpc>
              <a:buClr>
                <a:schemeClr val="tx1"/>
              </a:buClr>
              <a:buFont typeface="Arial" panose="020B0604020202020204" pitchFamily="34" charset="0"/>
              <a:buChar char="•"/>
            </a:pPr>
            <a:r>
              <a:rPr lang="en-US" altLang="en-US" sz="2000" dirty="0"/>
              <a:t>Initiate the project with DCLA and respond to City requests for information in a timely manner</a:t>
            </a:r>
          </a:p>
          <a:p>
            <a:pPr lvl="1">
              <a:lnSpc>
                <a:spcPct val="80000"/>
              </a:lnSpc>
              <a:buClr>
                <a:schemeClr val="tx1"/>
              </a:buClr>
              <a:buFont typeface="Wingdings" pitchFamily="2" charset="2"/>
              <a:buNone/>
            </a:pPr>
            <a:endParaRPr lang="en-US" altLang="en-US" sz="500" dirty="0"/>
          </a:p>
          <a:p>
            <a:pPr>
              <a:lnSpc>
                <a:spcPct val="90000"/>
              </a:lnSpc>
              <a:buClr>
                <a:schemeClr val="tx1"/>
              </a:buClr>
            </a:pPr>
            <a:r>
              <a:rPr lang="en-US" altLang="en-US" sz="2000" b="1" dirty="0"/>
              <a:t>Your funding allocation does </a:t>
            </a:r>
            <a:r>
              <a:rPr lang="en-US" altLang="en-US" sz="2000" b="1" u="sng" dirty="0"/>
              <a:t>NOT</a:t>
            </a:r>
            <a:r>
              <a:rPr lang="en-US" altLang="en-US" sz="2000" b="1" dirty="0"/>
              <a:t> guarantee:</a:t>
            </a:r>
          </a:p>
          <a:p>
            <a:pPr lvl="1">
              <a:lnSpc>
                <a:spcPct val="90000"/>
              </a:lnSpc>
              <a:buClr>
                <a:schemeClr val="tx1"/>
              </a:buClr>
              <a:buFont typeface="Arial" panose="020B0604020202020204" pitchFamily="34" charset="0"/>
              <a:buChar char="•"/>
            </a:pPr>
            <a:r>
              <a:rPr lang="en-US" altLang="en-US" sz="2000" dirty="0"/>
              <a:t>Approval by government entities</a:t>
            </a:r>
          </a:p>
          <a:p>
            <a:pPr lvl="1">
              <a:lnSpc>
                <a:spcPct val="90000"/>
              </a:lnSpc>
              <a:buClr>
                <a:schemeClr val="tx1"/>
              </a:buClr>
              <a:buFont typeface="Arial" panose="020B0604020202020204" pitchFamily="34" charset="0"/>
              <a:buChar char="•"/>
            </a:pPr>
            <a:r>
              <a:rPr lang="en-US" altLang="en-US" sz="2000" dirty="0"/>
              <a:t>Disbursement of funding according to a pre-conceived timeline</a:t>
            </a:r>
          </a:p>
          <a:p>
            <a:pPr lvl="1">
              <a:lnSpc>
                <a:spcPct val="90000"/>
              </a:lnSpc>
              <a:buClr>
                <a:schemeClr val="tx1"/>
              </a:buClr>
              <a:buFont typeface="Arial" panose="020B0604020202020204" pitchFamily="34" charset="0"/>
              <a:buChar char="•"/>
            </a:pPr>
            <a:r>
              <a:rPr lang="en-US" altLang="en-US" sz="2000" dirty="0"/>
              <a:t>Disbursement of funding for a pre-conceived, unapproved scope of work or equipment purchase</a:t>
            </a:r>
          </a:p>
          <a:p>
            <a:pPr lvl="1">
              <a:lnSpc>
                <a:spcPct val="90000"/>
              </a:lnSpc>
              <a:buClr>
                <a:schemeClr val="tx1"/>
              </a:buClr>
              <a:buFont typeface="Arial" panose="020B0604020202020204" pitchFamily="34" charset="0"/>
              <a:buChar char="•"/>
            </a:pPr>
            <a:r>
              <a:rPr lang="en-US" altLang="en-US" sz="2000" dirty="0"/>
              <a:t>Disbursement of funding by a method that you prefer</a:t>
            </a:r>
          </a:p>
        </p:txBody>
      </p:sp>
      <p:pic>
        <p:nvPicPr>
          <p:cNvPr id="9" name="Picture 8" descr="Caution!">
            <a:extLst>
              <a:ext uri="{FF2B5EF4-FFF2-40B4-BE49-F238E27FC236}">
                <a16:creationId xmlns:a16="http://schemas.microsoft.com/office/drawing/2014/main" id="{99773AE9-2D8B-4F3E-B003-C3AC908E03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276" y="5301343"/>
            <a:ext cx="1239427" cy="1219200"/>
          </a:xfrm>
          <a:prstGeom prst="rect">
            <a:avLst/>
          </a:prstGeom>
        </p:spPr>
      </p:pic>
      <p:sp>
        <p:nvSpPr>
          <p:cNvPr id="6" name="Text Placeholder 3">
            <a:extLst>
              <a:ext uri="{FF2B5EF4-FFF2-40B4-BE49-F238E27FC236}">
                <a16:creationId xmlns:a16="http://schemas.microsoft.com/office/drawing/2014/main" id="{F0979376-15D2-4E94-A30D-5989B45C1992}"/>
              </a:ext>
            </a:extLst>
          </p:cNvPr>
          <p:cNvSpPr txBox="1">
            <a:spLocks/>
          </p:cNvSpPr>
          <p:nvPr/>
        </p:nvSpPr>
        <p:spPr>
          <a:xfrm>
            <a:off x="1542703" y="5301343"/>
            <a:ext cx="10346021" cy="1219200"/>
          </a:xfrm>
          <a:prstGeom prst="roundRect">
            <a:avLst>
              <a:gd name="adj" fmla="val 0"/>
            </a:avLst>
          </a:prstGeom>
          <a:solidFill>
            <a:srgbClr val="FEF200"/>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US" altLang="en-US" sz="2400" b="1" dirty="0">
                <a:solidFill>
                  <a:schemeClr val="tx1"/>
                </a:solidFill>
              </a:rPr>
              <a:t>YOUR ORGANIZATION</a:t>
            </a:r>
            <a:r>
              <a:rPr lang="en-US" altLang="en-US" sz="2400" b="1" i="1" dirty="0">
                <a:solidFill>
                  <a:schemeClr val="tx1"/>
                </a:solidFill>
              </a:rPr>
              <a:t> </a:t>
            </a:r>
            <a:r>
              <a:rPr lang="en-US" altLang="en-US" sz="2400" b="1" dirty="0">
                <a:solidFill>
                  <a:schemeClr val="tx1"/>
                </a:solidFill>
                <a:cs typeface="Arial" panose="020B0604020202020204" pitchFamily="34" charset="0"/>
              </a:rPr>
              <a:t>MUST</a:t>
            </a:r>
            <a:r>
              <a:rPr lang="en-US" altLang="en-US" sz="2400" b="1" i="1" dirty="0">
                <a:solidFill>
                  <a:schemeClr val="tx1"/>
                </a:solidFill>
              </a:rPr>
              <a:t> </a:t>
            </a:r>
            <a:r>
              <a:rPr lang="en-US" altLang="en-US" sz="2400" b="1" dirty="0">
                <a:solidFill>
                  <a:schemeClr val="tx1"/>
                </a:solidFill>
              </a:rPr>
              <a:t>AGREE TO THESE</a:t>
            </a:r>
          </a:p>
          <a:p>
            <a:r>
              <a:rPr lang="en-US" altLang="en-US" sz="2400" b="1" dirty="0">
                <a:solidFill>
                  <a:schemeClr val="tx1"/>
                </a:solidFill>
              </a:rPr>
              <a:t>CONDITIONS TO RECEIVE CAPITAL FUNDING</a:t>
            </a:r>
          </a:p>
          <a:p>
            <a:r>
              <a:rPr lang="en-US" altLang="en-US" sz="2400" b="1" dirty="0">
                <a:solidFill>
                  <a:schemeClr val="tx1"/>
                </a:solidFill>
                <a:cs typeface="Arial" panose="020B0604020202020204" pitchFamily="34" charset="0"/>
              </a:rPr>
              <a:t>NON-COMPLIANCE PUTS ALL CITY FUNDING AT RISK</a:t>
            </a:r>
          </a:p>
        </p:txBody>
      </p:sp>
    </p:spTree>
    <p:extLst>
      <p:ext uri="{BB962C8B-B14F-4D97-AF65-F5344CB8AC3E}">
        <p14:creationId xmlns:p14="http://schemas.microsoft.com/office/powerpoint/2010/main" val="118408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Shape 126"/>
        <p:cNvGrpSpPr/>
        <p:nvPr/>
      </p:nvGrpSpPr>
      <p:grpSpPr>
        <a:xfrm>
          <a:off x="0" y="0"/>
          <a:ext cx="0" cy="0"/>
          <a:chOff x="0" y="0"/>
          <a:chExt cx="0" cy="0"/>
        </a:xfrm>
      </p:grpSpPr>
      <p:sp>
        <p:nvSpPr>
          <p:cNvPr id="127" name="Google Shape;127;gb62e53025f_0_6">
            <a:extLst>
              <a:ext uri="{C183D7F6-B498-43B3-948B-1728B52AA6E4}">
                <adec:decorative xmlns:adec="http://schemas.microsoft.com/office/drawing/2017/decorative" val="0"/>
              </a:ext>
            </a:extLst>
          </p:cNvPr>
          <p:cNvSpPr txBox="1">
            <a:spLocks noGrp="1"/>
          </p:cNvSpPr>
          <p:nvPr>
            <p:ph type="title"/>
          </p:nvPr>
        </p:nvSpPr>
        <p:spPr>
          <a:xfrm>
            <a:off x="0" y="0"/>
            <a:ext cx="12192000" cy="777300"/>
          </a:xfrm>
          <a:prstGeom prst="rect">
            <a:avLst/>
          </a:prstGeom>
          <a:noFill/>
          <a:ln>
            <a:noFill/>
          </a:ln>
        </p:spPr>
        <p:txBody>
          <a:bodyPr spcFirstLastPara="1" wrap="square" lIns="91425" tIns="45700" rIns="91425" bIns="45700" anchor="ctr" anchorCtr="0">
            <a:noAutofit/>
          </a:bodyPr>
          <a:lstStyle/>
          <a:p>
            <a:r>
              <a:rPr lang="en-US" dirty="0">
                <a:solidFill>
                  <a:srgbClr val="FFFFFF"/>
                </a:solidFill>
              </a:rPr>
              <a:t>FULLY FUNDING THE PROJECT</a:t>
            </a:r>
            <a:endParaRPr dirty="0">
              <a:solidFill>
                <a:srgbClr val="FFFFFF"/>
              </a:solidFill>
            </a:endParaRPr>
          </a:p>
        </p:txBody>
      </p:sp>
      <p:sp>
        <p:nvSpPr>
          <p:cNvPr id="8" name="Text Box 41" descr="Before the project starts, any gap between funds available and the project’s total cost must be closed through other secure sources such as:&#10;">
            <a:extLst>
              <a:ext uri="{FF2B5EF4-FFF2-40B4-BE49-F238E27FC236}">
                <a16:creationId xmlns:a16="http://schemas.microsoft.com/office/drawing/2014/main" id="{84D38817-EFB2-41F6-AA21-92FC7B82E67D}"/>
              </a:ext>
            </a:extLst>
          </p:cNvPr>
          <p:cNvSpPr txBox="1">
            <a:spLocks noChangeArrowheads="1"/>
          </p:cNvSpPr>
          <p:nvPr/>
        </p:nvSpPr>
        <p:spPr bwMode="auto">
          <a:xfrm>
            <a:off x="0" y="1438072"/>
            <a:ext cx="8410696" cy="341632"/>
          </a:xfrm>
          <a:prstGeom prst="rect">
            <a:avLst/>
          </a:prstGeom>
          <a:solidFill>
            <a:schemeClr val="bg1"/>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1800" b="1" dirty="0">
                <a:latin typeface="Roboto" panose="020B0604020202020204" charset="0"/>
                <a:ea typeface="Roboto" panose="020B0604020202020204" charset="0"/>
              </a:rPr>
              <a:t>Before the project starts, any gap between funds available and the project’s</a:t>
            </a:r>
          </a:p>
        </p:txBody>
      </p:sp>
      <p:sp>
        <p:nvSpPr>
          <p:cNvPr id="9" name="TextBox 8">
            <a:extLst>
              <a:ext uri="{FF2B5EF4-FFF2-40B4-BE49-F238E27FC236}">
                <a16:creationId xmlns:a16="http://schemas.microsoft.com/office/drawing/2014/main" id="{2F23E853-BD70-4FB3-9E41-95CFF957BC2D}"/>
              </a:ext>
              <a:ext uri="{C183D7F6-B498-43B3-948B-1728B52AA6E4}">
                <adec:decorative xmlns:adec="http://schemas.microsoft.com/office/drawing/2017/decorative" val="0"/>
              </a:ext>
            </a:extLst>
          </p:cNvPr>
          <p:cNvSpPr txBox="1"/>
          <p:nvPr/>
        </p:nvSpPr>
        <p:spPr>
          <a:xfrm>
            <a:off x="1805" y="1763643"/>
            <a:ext cx="7296950" cy="369332"/>
          </a:xfrm>
          <a:prstGeom prst="rect">
            <a:avLst/>
          </a:prstGeom>
          <a:solidFill>
            <a:schemeClr val="bg1"/>
          </a:solidFill>
        </p:spPr>
        <p:txBody>
          <a:bodyPr wrap="square" rtlCol="0">
            <a:spAutoFit/>
          </a:bodyPr>
          <a:lstStyle/>
          <a:p>
            <a:r>
              <a:rPr lang="en-US" altLang="en-US" sz="1800" b="1" dirty="0">
                <a:latin typeface="Roboto" panose="020B0604020202020204" charset="0"/>
                <a:ea typeface="Roboto" panose="020B0604020202020204" charset="0"/>
              </a:rPr>
              <a:t>total cost </a:t>
            </a:r>
            <a:r>
              <a:rPr lang="en-US" altLang="en-US" sz="1800" b="1" u="sng" dirty="0">
                <a:latin typeface="Roboto" panose="020B0604020202020204" charset="0"/>
                <a:ea typeface="Roboto" panose="020B0604020202020204" charset="0"/>
              </a:rPr>
              <a:t>must</a:t>
            </a:r>
            <a:r>
              <a:rPr lang="en-US" altLang="en-US" sz="1800" b="1" dirty="0">
                <a:latin typeface="Roboto" panose="020B0604020202020204" charset="0"/>
                <a:ea typeface="Roboto" panose="020B0604020202020204" charset="0"/>
              </a:rPr>
              <a:t> be closed through other secure sources such as:</a:t>
            </a:r>
            <a:endParaRPr lang="en-US" sz="1800" dirty="0">
              <a:latin typeface="Roboto" panose="020B0604020202020204" charset="0"/>
              <a:ea typeface="Roboto" panose="020B0604020202020204" charset="0"/>
            </a:endParaRPr>
          </a:p>
        </p:txBody>
      </p:sp>
      <p:sp>
        <p:nvSpPr>
          <p:cNvPr id="10" name="TextBox 9" descr="Board Donations">
            <a:extLst>
              <a:ext uri="{FF2B5EF4-FFF2-40B4-BE49-F238E27FC236}">
                <a16:creationId xmlns:a16="http://schemas.microsoft.com/office/drawing/2014/main" id="{4DB3B574-95A3-47FF-8F55-D45DB1C52B78}"/>
              </a:ext>
            </a:extLst>
          </p:cNvPr>
          <p:cNvSpPr txBox="1"/>
          <p:nvPr/>
        </p:nvSpPr>
        <p:spPr>
          <a:xfrm>
            <a:off x="117020" y="2762498"/>
            <a:ext cx="2227490" cy="369332"/>
          </a:xfrm>
          <a:prstGeom prst="rect">
            <a:avLst/>
          </a:prstGeom>
          <a:solidFill>
            <a:schemeClr val="bg1"/>
          </a:solidFill>
        </p:spPr>
        <p:txBody>
          <a:bodyPr wrap="square" rtlCol="0">
            <a:spAutoFit/>
          </a:bodyPr>
          <a:lstStyle/>
          <a:p>
            <a:pPr marL="233363" indent="-233363">
              <a:buFont typeface="Arial" panose="020B0604020202020204" pitchFamily="34" charset="0"/>
              <a:buChar char="•"/>
            </a:pPr>
            <a:r>
              <a:rPr lang="en-US" altLang="en-US" sz="1800" dirty="0">
                <a:latin typeface="Roboto" panose="020B0604020202020204" charset="0"/>
                <a:ea typeface="Roboto" panose="020B0604020202020204" charset="0"/>
              </a:rPr>
              <a:t>Board Donations</a:t>
            </a:r>
          </a:p>
        </p:txBody>
      </p:sp>
      <p:sp>
        <p:nvSpPr>
          <p:cNvPr id="11" name="TextBox 10" descr="State and/or Federal Funds">
            <a:extLst>
              <a:ext uri="{FF2B5EF4-FFF2-40B4-BE49-F238E27FC236}">
                <a16:creationId xmlns:a16="http://schemas.microsoft.com/office/drawing/2014/main" id="{57CF2A83-9599-40E2-93CB-445F8BB4FADB}"/>
              </a:ext>
            </a:extLst>
          </p:cNvPr>
          <p:cNvSpPr txBox="1"/>
          <p:nvPr/>
        </p:nvSpPr>
        <p:spPr>
          <a:xfrm>
            <a:off x="117019" y="3338573"/>
            <a:ext cx="3379641" cy="369332"/>
          </a:xfrm>
          <a:prstGeom prst="rect">
            <a:avLst/>
          </a:prstGeom>
          <a:solidFill>
            <a:schemeClr val="bg1"/>
          </a:solidFill>
        </p:spPr>
        <p:txBody>
          <a:bodyPr wrap="square" rtlCol="0">
            <a:spAutoFit/>
          </a:bodyPr>
          <a:lstStyle/>
          <a:p>
            <a:pPr marL="233363" indent="-233363">
              <a:buFont typeface="Arial" panose="020B0604020202020204" pitchFamily="34" charset="0"/>
              <a:buChar char="•"/>
            </a:pPr>
            <a:r>
              <a:rPr lang="en-US" altLang="en-US" sz="1800" dirty="0">
                <a:latin typeface="Roboto" panose="020B0604020202020204" charset="0"/>
                <a:ea typeface="Roboto" panose="020B0604020202020204" charset="0"/>
              </a:rPr>
              <a:t>State and/or Federal Funds</a:t>
            </a:r>
            <a:endParaRPr lang="en-US" sz="1800" dirty="0">
              <a:latin typeface="Roboto" panose="020B0604020202020204" charset="0"/>
              <a:ea typeface="Roboto" panose="020B0604020202020204" charset="0"/>
            </a:endParaRPr>
          </a:p>
        </p:txBody>
      </p:sp>
      <p:sp>
        <p:nvSpPr>
          <p:cNvPr id="12" name="TextBox 11" descr="Cash-in-hand">
            <a:extLst>
              <a:ext uri="{FF2B5EF4-FFF2-40B4-BE49-F238E27FC236}">
                <a16:creationId xmlns:a16="http://schemas.microsoft.com/office/drawing/2014/main" id="{F21E41AE-672A-489D-809A-EE027E8831AA}"/>
              </a:ext>
            </a:extLst>
          </p:cNvPr>
          <p:cNvSpPr txBox="1"/>
          <p:nvPr/>
        </p:nvSpPr>
        <p:spPr>
          <a:xfrm>
            <a:off x="117020" y="3914648"/>
            <a:ext cx="1920250" cy="369332"/>
          </a:xfrm>
          <a:prstGeom prst="rect">
            <a:avLst/>
          </a:prstGeom>
          <a:solidFill>
            <a:schemeClr val="bg1"/>
          </a:solidFill>
        </p:spPr>
        <p:txBody>
          <a:bodyPr wrap="square" rtlCol="0">
            <a:spAutoFit/>
          </a:bodyPr>
          <a:lstStyle/>
          <a:p>
            <a:pPr marL="233363" indent="-233363">
              <a:buFont typeface="Arial" panose="020B0604020202020204" pitchFamily="34" charset="0"/>
              <a:buChar char="•"/>
            </a:pPr>
            <a:r>
              <a:rPr lang="en-US" altLang="en-US" sz="1800" dirty="0">
                <a:latin typeface="Roboto" panose="020B0604020202020204" charset="0"/>
                <a:ea typeface="Roboto" panose="020B0604020202020204" charset="0"/>
              </a:rPr>
              <a:t>Cash-in-hand</a:t>
            </a:r>
          </a:p>
        </p:txBody>
      </p:sp>
      <p:sp>
        <p:nvSpPr>
          <p:cNvPr id="13" name="TextBox 12" descr="Other Non-City Funding">
            <a:extLst>
              <a:ext uri="{FF2B5EF4-FFF2-40B4-BE49-F238E27FC236}">
                <a16:creationId xmlns:a16="http://schemas.microsoft.com/office/drawing/2014/main" id="{4A63C7A0-AF0D-4E0A-A701-183658327B37}"/>
              </a:ext>
            </a:extLst>
          </p:cNvPr>
          <p:cNvSpPr txBox="1"/>
          <p:nvPr/>
        </p:nvSpPr>
        <p:spPr>
          <a:xfrm>
            <a:off x="117020" y="4505441"/>
            <a:ext cx="2995590" cy="369332"/>
          </a:xfrm>
          <a:prstGeom prst="rect">
            <a:avLst/>
          </a:prstGeom>
          <a:solidFill>
            <a:schemeClr val="bg1"/>
          </a:solidFill>
        </p:spPr>
        <p:txBody>
          <a:bodyPr wrap="square" rtlCol="0">
            <a:spAutoFit/>
          </a:bodyPr>
          <a:lstStyle/>
          <a:p>
            <a:pPr marL="233363" indent="-233363">
              <a:buFont typeface="Arial" panose="020B0604020202020204" pitchFamily="34" charset="0"/>
              <a:buChar char="•"/>
            </a:pPr>
            <a:r>
              <a:rPr lang="en-US" altLang="en-US" sz="1800" dirty="0">
                <a:latin typeface="Roboto" panose="020B0604020202020204" charset="0"/>
                <a:ea typeface="Roboto" panose="020B0604020202020204" charset="0"/>
              </a:rPr>
              <a:t>Other Non-City Funding</a:t>
            </a:r>
          </a:p>
        </p:txBody>
      </p:sp>
      <p:sp>
        <p:nvSpPr>
          <p:cNvPr id="15" name="Google Shape;136;p2" descr="Image of the Metropolitan Museum prepping the AAOA galleries for renovation">
            <a:extLst>
              <a:ext uri="{FF2B5EF4-FFF2-40B4-BE49-F238E27FC236}">
                <a16:creationId xmlns:a16="http://schemas.microsoft.com/office/drawing/2014/main" id="{EF7691AB-FF6E-4452-A539-2BAA21750AD7}"/>
              </a:ext>
              <a:ext uri="{C183D7F6-B498-43B3-948B-1728B52AA6E4}">
                <adec:decorative xmlns:adec="http://schemas.microsoft.com/office/drawing/2017/decorative" val="0"/>
              </a:ext>
            </a:extLst>
          </p:cNvPr>
          <p:cNvSpPr/>
          <p:nvPr/>
        </p:nvSpPr>
        <p:spPr>
          <a:xfrm>
            <a:off x="7182556" y="6295722"/>
            <a:ext cx="4290861" cy="381139"/>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rmAutofit/>
          </a:bodyPr>
          <a:lstStyle/>
          <a:p>
            <a:r>
              <a:rPr lang="en-US" sz="1100" dirty="0">
                <a:latin typeface="Roboto" panose="02000000000000000000" pitchFamily="2" charset="0"/>
                <a:ea typeface="Roboto" panose="02000000000000000000" pitchFamily="2" charset="0"/>
              </a:rPr>
              <a:t>Metropolitan Museum Prepares for Renovation of AAOA Galleries</a:t>
            </a:r>
          </a:p>
        </p:txBody>
      </p:sp>
    </p:spTree>
    <p:extLst>
      <p:ext uri="{BB962C8B-B14F-4D97-AF65-F5344CB8AC3E}">
        <p14:creationId xmlns:p14="http://schemas.microsoft.com/office/powerpoint/2010/main" val="289327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theme/theme1.xml><?xml version="1.0" encoding="utf-8"?>
<a:theme xmlns:a="http://schemas.openxmlformats.org/drawingml/2006/main" name="1_DCLA Capital Presentation">
  <a:themeElements>
    <a:clrScheme name="DCLA Custom">
      <a:dk1>
        <a:srgbClr val="000000"/>
      </a:dk1>
      <a:lt1>
        <a:srgbClr val="FFFFFF"/>
      </a:lt1>
      <a:dk2>
        <a:srgbClr val="CC0000"/>
      </a:dk2>
      <a:lt2>
        <a:srgbClr val="D3C7A9"/>
      </a:lt2>
      <a:accent1>
        <a:srgbClr val="80D8FF"/>
      </a:accent1>
      <a:accent2>
        <a:srgbClr val="8099FF"/>
      </a:accent2>
      <a:accent3>
        <a:srgbClr val="80FFE7"/>
      </a:accent3>
      <a:accent4>
        <a:srgbClr val="FFA780"/>
      </a:accent4>
      <a:accent5>
        <a:srgbClr val="FFFF8D"/>
      </a:accent5>
      <a:accent6>
        <a:srgbClr val="FB7D3F"/>
      </a:accent6>
      <a:hlink>
        <a:srgbClr val="2D89A0"/>
      </a:hlink>
      <a:folHlink>
        <a:srgbClr val="2D89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2 Presentation Template" id="{2A883D5B-027F-41EB-B695-879832761D9A}" vid="{279E8116-B929-4438-9C7E-B0B598284437}"/>
    </a:ext>
  </a:extLst>
</a:theme>
</file>

<file path=ppt/theme/theme2.xml><?xml version="1.0" encoding="utf-8"?>
<a:theme xmlns:a="http://schemas.openxmlformats.org/drawingml/2006/main" name="DCLA Capital Presentation">
  <a:themeElements>
    <a:clrScheme name="DCLA Custom">
      <a:dk1>
        <a:srgbClr val="000000"/>
      </a:dk1>
      <a:lt1>
        <a:srgbClr val="FFFFFF"/>
      </a:lt1>
      <a:dk2>
        <a:srgbClr val="CC0000"/>
      </a:dk2>
      <a:lt2>
        <a:srgbClr val="D3C7A9"/>
      </a:lt2>
      <a:accent1>
        <a:srgbClr val="80D8FF"/>
      </a:accent1>
      <a:accent2>
        <a:srgbClr val="8099FF"/>
      </a:accent2>
      <a:accent3>
        <a:srgbClr val="80FFE7"/>
      </a:accent3>
      <a:accent4>
        <a:srgbClr val="FFA780"/>
      </a:accent4>
      <a:accent5>
        <a:srgbClr val="FFFF8D"/>
      </a:accent5>
      <a:accent6>
        <a:srgbClr val="FB7D3F"/>
      </a:accent6>
      <a:hlink>
        <a:srgbClr val="2D89A0"/>
      </a:hlink>
      <a:folHlink>
        <a:srgbClr val="2D89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2 Presentation Template" id="{2A883D5B-027F-41EB-B695-879832761D9A}" vid="{418E76CD-984C-4BAD-8705-C55DEA1BCE74}"/>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FY22 Presentation Template</Template>
  <TotalTime>0</TotalTime>
  <Words>5073</Words>
  <Application>Microsoft Office PowerPoint</Application>
  <PresentationFormat>Widescreen</PresentationFormat>
  <Paragraphs>650</Paragraphs>
  <Slides>47</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Arial</vt:lpstr>
      <vt:lpstr>Roboto</vt:lpstr>
      <vt:lpstr>Wingdings</vt:lpstr>
      <vt:lpstr>Calibri</vt:lpstr>
      <vt:lpstr>Courier New</vt:lpstr>
      <vt:lpstr>1_DCLA Capital Presentation</vt:lpstr>
      <vt:lpstr>DCLA Capital Presentation</vt:lpstr>
      <vt:lpstr>FY22 CAPITAL BUDGET SEMINAR Construction/Renovation</vt:lpstr>
      <vt:lpstr>HOW TO ASK QUESTIONS</vt:lpstr>
      <vt:lpstr>WHY WE ARE HERE</vt:lpstr>
      <vt:lpstr>CAPITAL PROJECTS: DCLA GOALS</vt:lpstr>
      <vt:lpstr>CITY BUDGET CYCLE</vt:lpstr>
      <vt:lpstr>INITIAL REQUIREMENTS &amp; EXPECTATIONS</vt:lpstr>
      <vt:lpstr>PUBLIC PURPOSE</vt:lpstr>
      <vt:lpstr>FUNDING CONDITIONS</vt:lpstr>
      <vt:lpstr>FULLY FUNDING THE PROJECT</vt:lpstr>
      <vt:lpstr>ORGANIZATION RESPONSIBILITIES</vt:lpstr>
      <vt:lpstr>GETTING STARTED</vt:lpstr>
      <vt:lpstr>(RE)DEFINE YOUR PROJECT</vt:lpstr>
      <vt:lpstr>THE FOUR KEY REVIEW STAGES</vt:lpstr>
      <vt:lpstr>ELIGIBLE PROJECTS</vt:lpstr>
      <vt:lpstr>CAPITAL ELIGIBILITY: DEFINITIONS</vt:lpstr>
      <vt:lpstr>DIRECTIVE 10</vt:lpstr>
      <vt:lpstr>INELIGIBLE CAPITAL COSTS</vt:lpstr>
      <vt:lpstr>LOCAL LAWS AND CITY POLICIES 1</vt:lpstr>
      <vt:lpstr>LOCAL LAWS AND CITY POLICIES 2</vt:lpstr>
      <vt:lpstr>LOCAL LAWS AND CITY POLICIES 3</vt:lpstr>
      <vt:lpstr>Local Laws and City Policies 4</vt:lpstr>
      <vt:lpstr>ADDITIONAL APPROVALS</vt:lpstr>
      <vt:lpstr>OFFICE OF MANAGEMENT AND BUDGET</vt:lpstr>
      <vt:lpstr>COMPTROLLER</vt:lpstr>
      <vt:lpstr>PROJECT MANAGEMENT &amp; ADMINISTRATION</vt:lpstr>
      <vt:lpstr>INITIATING THE PROJECT</vt:lpstr>
      <vt:lpstr>DDC MANAGED: CRITERIA 1</vt:lpstr>
      <vt:lpstr>DDC MANAGED: CRITERIA 2</vt:lpstr>
      <vt:lpstr>DDC MANAGED: DESIGN PROCESS 1</vt:lpstr>
      <vt:lpstr>DDC MANAGED: DESIGN PROCESS 2</vt:lpstr>
      <vt:lpstr>DDC MANAGED: CONSTRUCTION PROCESS</vt:lpstr>
      <vt:lpstr>DDC MANAGED: GETTING STARTED</vt:lpstr>
      <vt:lpstr>DDC FRONT END PLANNING (FEP)</vt:lpstr>
      <vt:lpstr>DDC MANAGED: TIMELINE</vt:lpstr>
      <vt:lpstr>EDC MANAGED</vt:lpstr>
      <vt:lpstr>EDC MANAGED: TIMELINE</vt:lpstr>
      <vt:lpstr>COMMUNICATION FLOW CHART</vt:lpstr>
      <vt:lpstr>CCG: DDC CULTURAL CAPITAL GRANT</vt:lpstr>
      <vt:lpstr>CCG: DCLA REVIEW FOR ELIGIBILITY</vt:lpstr>
      <vt:lpstr>CCG: TIMELINE</vt:lpstr>
      <vt:lpstr>EDC FUNDING AGREEMENT</vt:lpstr>
      <vt:lpstr>EDC FUNDING AGREEMENT: TIMELINE</vt:lpstr>
      <vt:lpstr>RIBBON CUTTING</vt:lpstr>
      <vt:lpstr>We’re Here to Help</vt:lpstr>
      <vt:lpstr>APPENDIX</vt:lpstr>
      <vt:lpstr>Useful Links</vt:lpstr>
      <vt:lpstr>Q &amp; A  You can submit questions in the following ways: Q + A feature on Zoom  Through emails to: capitalrequest@culture.nyc.gov  When you submit a question through any of the above options, please let us know your name and what organization you are with.  We will do our best to answer as many questions as possible. If we run out of time and find there are still many questions to answer, we will try to provide answers in a follow up email to those on the RSVP list. You can also email questions after the event to capitalrequest@culture.nyc.gov.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2021-07-30T14:35:19Z</dcterms:created>
  <dcterms:modified xsi:type="dcterms:W3CDTF">2021-07-30T14:37:00Z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